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1"/>
  </p:notesMasterIdLst>
  <p:handoutMasterIdLst>
    <p:handoutMasterId r:id="rId22"/>
  </p:handoutMasterIdLst>
  <p:sldIdLst>
    <p:sldId id="3788" r:id="rId4"/>
    <p:sldId id="3769" r:id="rId5"/>
    <p:sldId id="3807" r:id="rId6"/>
    <p:sldId id="3794" r:id="rId7"/>
    <p:sldId id="3792" r:id="rId8"/>
    <p:sldId id="3795" r:id="rId9"/>
    <p:sldId id="3796" r:id="rId10"/>
    <p:sldId id="3798" r:id="rId11"/>
    <p:sldId id="3799" r:id="rId12"/>
    <p:sldId id="3801" r:id="rId13"/>
    <p:sldId id="3802" r:id="rId14"/>
    <p:sldId id="3803" r:id="rId15"/>
    <p:sldId id="3804" r:id="rId16"/>
    <p:sldId id="3800" r:id="rId17"/>
    <p:sldId id="3805" r:id="rId18"/>
    <p:sldId id="3806" r:id="rId19"/>
    <p:sldId id="31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Slide" id="{6BC3BC10-6D85-41AF-B7DC-563BEDFA8823}">
          <p14:sldIdLst>
            <p14:sldId id="3788"/>
            <p14:sldId id="3769"/>
            <p14:sldId id="3807"/>
            <p14:sldId id="3794"/>
            <p14:sldId id="3792"/>
            <p14:sldId id="3795"/>
            <p14:sldId id="3796"/>
            <p14:sldId id="3798"/>
            <p14:sldId id="3799"/>
            <p14:sldId id="3801"/>
            <p14:sldId id="3802"/>
            <p14:sldId id="3803"/>
            <p14:sldId id="3804"/>
            <p14:sldId id="3800"/>
            <p14:sldId id="3805"/>
            <p14:sldId id="3806"/>
            <p14:sldId id="311"/>
          </p14:sldIdLst>
        </p14:section>
      </p14:sectionLst>
    </p:ext>
    <p:ext uri="{EFAFB233-063F-42B5-8137-9DF3F51BA10A}">
      <p15:sldGuideLst xmlns:p15="http://schemas.microsoft.com/office/powerpoint/2012/main">
        <p15:guide id="1" orient="horz" pos="1071"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49E3561-6995-D8AF-F3A2-5529376EC6F7}" name="PUGIEU Laura" initials="PL" userId="S::lpugieu@maregionsud.fr::57b8c29e-f4e5-4841-8e05-5762002826b2" providerId="AD"/>
  <p188:author id="{857916B0-BF53-FA0A-5BBB-ABAAF118D614}" name="LIEVRE Celine" initials="LC" userId="S::clievre@regionpaca.fr::832d0344-6fc0-4b8d-b853-c6b5b013eec4" providerId="AD"/>
  <p188:author id="{339778DA-46EF-4F0F-C2BA-FD49D719956E}" name="MAZZOLINI Olga" initials="MO" userId="S::omazzolini@maregionsud.fr::b0609698-f7cf-4725-a8fe-9da96282ec9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64194"/>
    <a:srgbClr val="CC94AF"/>
    <a:srgbClr val="EDBA42"/>
    <a:srgbClr val="F4C048"/>
    <a:srgbClr val="81C1D3"/>
    <a:srgbClr val="F5EBCB"/>
    <a:srgbClr val="4DA1DE"/>
    <a:srgbClr val="66B598"/>
    <a:srgbClr val="F3B2A0"/>
    <a:srgbClr val="71E3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4F245E-42F5-4CBF-9A84-36A78E0A0F25}" v="3624" dt="2023-03-09T08:05:12.741"/>
    <p1510:client id="{3501B2A5-C1C2-47F9-BF8A-AEBA2FB178AA}" v="521" dt="2023-03-09T07:59:35.807"/>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62" autoAdjust="0"/>
    <p:restoredTop sz="88497" autoAdjust="0"/>
  </p:normalViewPr>
  <p:slideViewPr>
    <p:cSldViewPr snapToGrid="0">
      <p:cViewPr varScale="1">
        <p:scale>
          <a:sx n="90" d="100"/>
          <a:sy n="90" d="100"/>
        </p:scale>
        <p:origin x="600" y="84"/>
      </p:cViewPr>
      <p:guideLst>
        <p:guide orient="horz" pos="1071"/>
        <p:guide pos="3863"/>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7182"/>
    </p:cViewPr>
  </p:sorterViewPr>
  <p:notesViewPr>
    <p:cSldViewPr snapToGrid="0">
      <p:cViewPr varScale="1">
        <p:scale>
          <a:sx n="85" d="100"/>
          <a:sy n="85" d="100"/>
        </p:scale>
        <p:origin x="380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1.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9563E83-D994-49E1-A9B5-095D2B76281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887A464-D56C-4D1A-8FA5-00A9C600F93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00580C-DF89-492D-9161-333D3DACCCF4}" type="datetimeFigureOut">
              <a:rPr lang="en-US" smtClean="0"/>
              <a:t>3/5/2024</a:t>
            </a:fld>
            <a:endParaRPr lang="en-US"/>
          </a:p>
        </p:txBody>
      </p:sp>
      <p:sp>
        <p:nvSpPr>
          <p:cNvPr id="4" name="Footer Placeholder 3">
            <a:extLst>
              <a:ext uri="{FF2B5EF4-FFF2-40B4-BE49-F238E27FC236}">
                <a16:creationId xmlns:a16="http://schemas.microsoft.com/office/drawing/2014/main" id="{18CC2CB4-07D4-43BF-AC6D-617B39DC0BC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26F2658-C157-4A28-8D4F-AFF5E822F88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C4E026-DDDD-432F-84AE-05718F2409C6}" type="slidenum">
              <a:rPr lang="en-US" smtClean="0"/>
              <a:t>‹N°›</a:t>
            </a:fld>
            <a:endParaRPr lang="en-US"/>
          </a:p>
        </p:txBody>
      </p:sp>
    </p:spTree>
    <p:extLst>
      <p:ext uri="{BB962C8B-B14F-4D97-AF65-F5344CB8AC3E}">
        <p14:creationId xmlns:p14="http://schemas.microsoft.com/office/powerpoint/2010/main" val="4181516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367487-B11D-4334-9803-94699EE01E3C}" type="datetimeFigureOut">
              <a:rPr lang="fr-FR" smtClean="0"/>
              <a:t>05/03/2024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8E58BF-C4DC-44F8-9C23-8C13EBDDD9D6}" type="slidenum">
              <a:rPr lang="fr-FR" smtClean="0"/>
              <a:t>‹N°›</a:t>
            </a:fld>
            <a:endParaRPr lang="fr-FR"/>
          </a:p>
        </p:txBody>
      </p:sp>
    </p:spTree>
    <p:extLst>
      <p:ext uri="{BB962C8B-B14F-4D97-AF65-F5344CB8AC3E}">
        <p14:creationId xmlns:p14="http://schemas.microsoft.com/office/powerpoint/2010/main" val="891961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88E58BF-C4DC-44F8-9C23-8C13EBDDD9D6}" type="slidenum">
              <a:rPr lang="fr-FR" smtClean="0"/>
              <a:t>1</a:t>
            </a:fld>
            <a:endParaRPr lang="fr-FR"/>
          </a:p>
        </p:txBody>
      </p:sp>
    </p:spTree>
    <p:extLst>
      <p:ext uri="{BB962C8B-B14F-4D97-AF65-F5344CB8AC3E}">
        <p14:creationId xmlns:p14="http://schemas.microsoft.com/office/powerpoint/2010/main" val="16630740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2.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2.emf"/></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13.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1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2.em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2.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164194"/>
        </a:solidFill>
        <a:effectLst/>
      </p:bgPr>
    </p:bg>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C54C124A-D389-491D-9F45-681D201636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8762" y="79538"/>
            <a:ext cx="6243409" cy="1287644"/>
          </a:xfrm>
          <a:prstGeom prst="rect">
            <a:avLst/>
          </a:prstGeom>
        </p:spPr>
      </p:pic>
      <p:pic>
        <p:nvPicPr>
          <p:cNvPr id="3" name="Image 2">
            <a:extLst>
              <a:ext uri="{FF2B5EF4-FFF2-40B4-BE49-F238E27FC236}">
                <a16:creationId xmlns:a16="http://schemas.microsoft.com/office/drawing/2014/main" id="{CB143E86-4183-4654-A1FF-A6C4C87F8988}"/>
              </a:ext>
            </a:extLst>
          </p:cNvPr>
          <p:cNvPicPr>
            <a:picLocks noChangeAspect="1"/>
          </p:cNvPicPr>
          <p:nvPr userDrawn="1"/>
        </p:nvPicPr>
        <p:blipFill>
          <a:blip r:embed="rId3"/>
          <a:stretch>
            <a:fillRect/>
          </a:stretch>
        </p:blipFill>
        <p:spPr>
          <a:xfrm rot="15279980">
            <a:off x="6933489" y="-3885731"/>
            <a:ext cx="8840624" cy="10568101"/>
          </a:xfrm>
          <a:prstGeom prst="rect">
            <a:avLst/>
          </a:prstGeom>
        </p:spPr>
      </p:pic>
      <p:pic>
        <p:nvPicPr>
          <p:cNvPr id="4" name="Image 3">
            <a:extLst>
              <a:ext uri="{FF2B5EF4-FFF2-40B4-BE49-F238E27FC236}">
                <a16:creationId xmlns:a16="http://schemas.microsoft.com/office/drawing/2014/main" id="{3906CCD3-A841-47E4-80CA-431F584B621F}"/>
              </a:ext>
            </a:extLst>
          </p:cNvPr>
          <p:cNvPicPr>
            <a:picLocks noChangeAspect="1"/>
          </p:cNvPicPr>
          <p:nvPr userDrawn="1"/>
        </p:nvPicPr>
        <p:blipFill>
          <a:blip r:embed="rId3"/>
          <a:stretch>
            <a:fillRect/>
          </a:stretch>
        </p:blipFill>
        <p:spPr>
          <a:xfrm rot="21056068" flipH="1">
            <a:off x="-4551159" y="-895015"/>
            <a:ext cx="9102317" cy="10568101"/>
          </a:xfrm>
          <a:prstGeom prst="rect">
            <a:avLst/>
          </a:prstGeom>
        </p:spPr>
      </p:pic>
      <p:pic>
        <p:nvPicPr>
          <p:cNvPr id="5" name="Image 4">
            <a:extLst>
              <a:ext uri="{FF2B5EF4-FFF2-40B4-BE49-F238E27FC236}">
                <a16:creationId xmlns:a16="http://schemas.microsoft.com/office/drawing/2014/main" id="{1F75B06C-36BB-45D7-ADDC-6EE3CF67388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rot="10800000">
            <a:off x="0" y="5943600"/>
            <a:ext cx="12192000" cy="914400"/>
          </a:xfrm>
          <a:prstGeom prst="rect">
            <a:avLst/>
          </a:prstGeom>
        </p:spPr>
      </p:pic>
      <p:sp>
        <p:nvSpPr>
          <p:cNvPr id="6" name="Titre 5">
            <a:extLst>
              <a:ext uri="{FF2B5EF4-FFF2-40B4-BE49-F238E27FC236}">
                <a16:creationId xmlns:a16="http://schemas.microsoft.com/office/drawing/2014/main" id="{8005DFFD-326A-4ED1-8A83-3E711F03A58A}"/>
              </a:ext>
            </a:extLst>
          </p:cNvPr>
          <p:cNvSpPr>
            <a:spLocks noGrp="1"/>
          </p:cNvSpPr>
          <p:nvPr>
            <p:ph type="title"/>
          </p:nvPr>
        </p:nvSpPr>
        <p:spPr>
          <a:xfrm>
            <a:off x="838200" y="2766218"/>
            <a:ext cx="10515600" cy="1325563"/>
          </a:xfrm>
        </p:spPr>
        <p:txBody>
          <a:bodyPr/>
          <a:lstStyle>
            <a:lvl1pPr algn="ctr">
              <a:defRPr>
                <a:solidFill>
                  <a:schemeClr val="bg1"/>
                </a:solidFill>
                <a:latin typeface="Montserrat SemiBold" pitchFamily="2" charset="0"/>
              </a:defRPr>
            </a:lvl1pPr>
          </a:lstStyle>
          <a:p>
            <a:r>
              <a:rPr lang="fr-FR"/>
              <a:t>Modifiez le style du titre</a:t>
            </a:r>
          </a:p>
        </p:txBody>
      </p:sp>
    </p:spTree>
    <p:extLst>
      <p:ext uri="{BB962C8B-B14F-4D97-AF65-F5344CB8AC3E}">
        <p14:creationId xmlns:p14="http://schemas.microsoft.com/office/powerpoint/2010/main" val="1630258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2_Title Slide">
    <p:bg>
      <p:bgPr>
        <a:solidFill>
          <a:srgbClr val="F4F4F4"/>
        </a:solidFill>
        <a:effectLst/>
      </p:bgPr>
    </p:bg>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013D1B10-CEC3-2B4D-8215-02CB3E5C833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74914"/>
          </a:xfrm>
          <a:prstGeom prst="rect">
            <a:avLst/>
          </a:prstGeom>
        </p:spPr>
      </p:pic>
      <p:pic>
        <p:nvPicPr>
          <p:cNvPr id="11" name="Image 10">
            <a:extLst>
              <a:ext uri="{FF2B5EF4-FFF2-40B4-BE49-F238E27FC236}">
                <a16:creationId xmlns:a16="http://schemas.microsoft.com/office/drawing/2014/main" id="{28C84EA0-6CB4-A84A-99FA-4B186A12EAB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750501" y="107316"/>
            <a:ext cx="1127725" cy="1135193"/>
          </a:xfrm>
          <a:prstGeom prst="rect">
            <a:avLst/>
          </a:prstGeom>
        </p:spPr>
      </p:pic>
      <p:sp>
        <p:nvSpPr>
          <p:cNvPr id="7" name="Rectangle 6">
            <a:extLst>
              <a:ext uri="{FF2B5EF4-FFF2-40B4-BE49-F238E27FC236}">
                <a16:creationId xmlns:a16="http://schemas.microsoft.com/office/drawing/2014/main" id="{4F0B0668-61B9-4432-A267-6BD7A8B3EF58}"/>
              </a:ext>
            </a:extLst>
          </p:cNvPr>
          <p:cNvSpPr/>
          <p:nvPr userDrawn="1"/>
        </p:nvSpPr>
        <p:spPr>
          <a:xfrm>
            <a:off x="0" y="5846618"/>
            <a:ext cx="12192000" cy="10113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Image 9">
            <a:extLst>
              <a:ext uri="{FF2B5EF4-FFF2-40B4-BE49-F238E27FC236}">
                <a16:creationId xmlns:a16="http://schemas.microsoft.com/office/drawing/2014/main" id="{FEE4EAA1-7259-874F-93D0-36C6C2A5AD92}"/>
              </a:ext>
            </a:extLst>
          </p:cNvPr>
          <p:cNvPicPr>
            <a:picLocks noChangeAspect="1"/>
          </p:cNvPicPr>
          <p:nvPr userDrawn="1"/>
        </p:nvPicPr>
        <p:blipFill>
          <a:blip r:embed="rId4"/>
          <a:stretch>
            <a:fillRect/>
          </a:stretch>
        </p:blipFill>
        <p:spPr>
          <a:xfrm>
            <a:off x="10133263" y="4030242"/>
            <a:ext cx="2430275" cy="2905156"/>
          </a:xfrm>
          <a:prstGeom prst="rect">
            <a:avLst/>
          </a:prstGeom>
        </p:spPr>
      </p:pic>
      <p:pic>
        <p:nvPicPr>
          <p:cNvPr id="12" name="Image 11">
            <a:extLst>
              <a:ext uri="{FF2B5EF4-FFF2-40B4-BE49-F238E27FC236}">
                <a16:creationId xmlns:a16="http://schemas.microsoft.com/office/drawing/2014/main" id="{59E46A3A-3C78-4B78-AFF6-A6560F895C4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24054" y="5959379"/>
            <a:ext cx="3784302" cy="785859"/>
          </a:xfrm>
          <a:prstGeom prst="rect">
            <a:avLst/>
          </a:prstGeom>
        </p:spPr>
      </p:pic>
    </p:spTree>
    <p:extLst>
      <p:ext uri="{BB962C8B-B14F-4D97-AF65-F5344CB8AC3E}">
        <p14:creationId xmlns:p14="http://schemas.microsoft.com/office/powerpoint/2010/main" val="2671770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4_Title Slide">
    <p:bg>
      <p:bgPr>
        <a:solidFill>
          <a:srgbClr val="F4F4F4"/>
        </a:solidFill>
        <a:effectLst/>
      </p:bgPr>
    </p:bg>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013D1B10-CEC3-2B4D-8215-02CB3E5C833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74914"/>
          </a:xfrm>
          <a:prstGeom prst="rect">
            <a:avLst/>
          </a:prstGeom>
        </p:spPr>
      </p:pic>
      <p:pic>
        <p:nvPicPr>
          <p:cNvPr id="11" name="Image 10">
            <a:extLst>
              <a:ext uri="{FF2B5EF4-FFF2-40B4-BE49-F238E27FC236}">
                <a16:creationId xmlns:a16="http://schemas.microsoft.com/office/drawing/2014/main" id="{28C84EA0-6CB4-A84A-99FA-4B186A12EAB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750501" y="107317"/>
            <a:ext cx="1127724" cy="1135193"/>
          </a:xfrm>
          <a:prstGeom prst="rect">
            <a:avLst/>
          </a:prstGeom>
        </p:spPr>
      </p:pic>
      <p:sp>
        <p:nvSpPr>
          <p:cNvPr id="7" name="Rectangle 6">
            <a:extLst>
              <a:ext uri="{FF2B5EF4-FFF2-40B4-BE49-F238E27FC236}">
                <a16:creationId xmlns:a16="http://schemas.microsoft.com/office/drawing/2014/main" id="{64B2E019-E5B8-4ECD-B556-D996802218C2}"/>
              </a:ext>
            </a:extLst>
          </p:cNvPr>
          <p:cNvSpPr/>
          <p:nvPr userDrawn="1"/>
        </p:nvSpPr>
        <p:spPr>
          <a:xfrm>
            <a:off x="0" y="5846618"/>
            <a:ext cx="12192000" cy="10113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Image 9">
            <a:extLst>
              <a:ext uri="{FF2B5EF4-FFF2-40B4-BE49-F238E27FC236}">
                <a16:creationId xmlns:a16="http://schemas.microsoft.com/office/drawing/2014/main" id="{9228D5E9-E468-EB47-AC0B-DB19DB79AA82}"/>
              </a:ext>
            </a:extLst>
          </p:cNvPr>
          <p:cNvPicPr>
            <a:picLocks noChangeAspect="1"/>
          </p:cNvPicPr>
          <p:nvPr userDrawn="1"/>
        </p:nvPicPr>
        <p:blipFill>
          <a:blip r:embed="rId4"/>
          <a:stretch>
            <a:fillRect/>
          </a:stretch>
        </p:blipFill>
        <p:spPr>
          <a:xfrm>
            <a:off x="10133263" y="4136572"/>
            <a:ext cx="2430275" cy="2905156"/>
          </a:xfrm>
          <a:prstGeom prst="rect">
            <a:avLst/>
          </a:prstGeom>
        </p:spPr>
      </p:pic>
      <p:pic>
        <p:nvPicPr>
          <p:cNvPr id="12" name="Image 11">
            <a:extLst>
              <a:ext uri="{FF2B5EF4-FFF2-40B4-BE49-F238E27FC236}">
                <a16:creationId xmlns:a16="http://schemas.microsoft.com/office/drawing/2014/main" id="{CCC0BB63-6790-4AE9-8428-033F91EF214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24054" y="5959379"/>
            <a:ext cx="3784302" cy="785859"/>
          </a:xfrm>
          <a:prstGeom prst="rect">
            <a:avLst/>
          </a:prstGeom>
        </p:spPr>
      </p:pic>
    </p:spTree>
    <p:extLst>
      <p:ext uri="{BB962C8B-B14F-4D97-AF65-F5344CB8AC3E}">
        <p14:creationId xmlns:p14="http://schemas.microsoft.com/office/powerpoint/2010/main" val="888261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5_Title Slide">
    <p:bg>
      <p:bgPr>
        <a:solidFill>
          <a:srgbClr val="F4F4F4"/>
        </a:solidFill>
        <a:effectLst/>
      </p:bgPr>
    </p:bg>
    <p:spTree>
      <p:nvGrpSpPr>
        <p:cNvPr id="1" name=""/>
        <p:cNvGrpSpPr/>
        <p:nvPr/>
      </p:nvGrpSpPr>
      <p:grpSpPr>
        <a:xfrm>
          <a:off x="0" y="0"/>
          <a:ext cx="0" cy="0"/>
          <a:chOff x="0" y="0"/>
          <a:chExt cx="0" cy="0"/>
        </a:xfrm>
      </p:grpSpPr>
      <p:sp>
        <p:nvSpPr>
          <p:cNvPr id="26" name="Picture Placeholder 8">
            <a:extLst>
              <a:ext uri="{FF2B5EF4-FFF2-40B4-BE49-F238E27FC236}">
                <a16:creationId xmlns:a16="http://schemas.microsoft.com/office/drawing/2014/main" id="{DE3B1F20-1BC6-4C74-A1C1-2884C28941D7}"/>
              </a:ext>
            </a:extLst>
          </p:cNvPr>
          <p:cNvSpPr>
            <a:spLocks noGrp="1"/>
          </p:cNvSpPr>
          <p:nvPr>
            <p:ph type="pic" sz="quarter" idx="15"/>
          </p:nvPr>
        </p:nvSpPr>
        <p:spPr>
          <a:xfrm>
            <a:off x="836909" y="1030637"/>
            <a:ext cx="4773478" cy="4115521"/>
          </a:xfrm>
          <a:pattFill prst="pct5">
            <a:fgClr>
              <a:schemeClr val="accent5">
                <a:lumMod val="75000"/>
              </a:schemeClr>
            </a:fgClr>
            <a:bgClr>
              <a:schemeClr val="bg1"/>
            </a:bgClr>
          </a:pattFill>
        </p:spPr>
        <p:txBody>
          <a:bodyPr>
            <a:normAutofit/>
          </a:bodyPr>
          <a:lstStyle>
            <a:lvl1pPr>
              <a:defRPr sz="1200">
                <a:latin typeface="Arial" panose="020B0604020202020204" pitchFamily="34" charset="0"/>
                <a:cs typeface="Arial" panose="020B0604020202020204" pitchFamily="34" charset="0"/>
              </a:defRPr>
            </a:lvl1pPr>
          </a:lstStyle>
          <a:p>
            <a:endParaRPr lang="en-US"/>
          </a:p>
        </p:txBody>
      </p:sp>
      <p:grpSp>
        <p:nvGrpSpPr>
          <p:cNvPr id="7" name="Group 2">
            <a:extLst>
              <a:ext uri="{FF2B5EF4-FFF2-40B4-BE49-F238E27FC236}">
                <a16:creationId xmlns:a16="http://schemas.microsoft.com/office/drawing/2014/main" id="{AD968A82-CADD-4F4D-A8A0-7F395D6284C2}"/>
              </a:ext>
            </a:extLst>
          </p:cNvPr>
          <p:cNvGrpSpPr/>
          <p:nvPr userDrawn="1"/>
        </p:nvGrpSpPr>
        <p:grpSpPr>
          <a:xfrm>
            <a:off x="0" y="7711"/>
            <a:ext cx="12192000" cy="471895"/>
            <a:chOff x="0" y="0"/>
            <a:chExt cx="12192000" cy="486591"/>
          </a:xfrm>
          <a:solidFill>
            <a:srgbClr val="81C1D3"/>
          </a:solidFill>
        </p:grpSpPr>
        <p:sp>
          <p:nvSpPr>
            <p:cNvPr id="8" name="Rectangle 7">
              <a:extLst>
                <a:ext uri="{FF2B5EF4-FFF2-40B4-BE49-F238E27FC236}">
                  <a16:creationId xmlns:a16="http://schemas.microsoft.com/office/drawing/2014/main" id="{28E35888-DFDC-194E-9444-32F0C7E67ECE}"/>
                </a:ext>
              </a:extLst>
            </p:cNvPr>
            <p:cNvSpPr/>
            <p:nvPr/>
          </p:nvSpPr>
          <p:spPr>
            <a:xfrm>
              <a:off x="0" y="0"/>
              <a:ext cx="12192000" cy="2449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E75D3B7-3EBE-504B-AEA9-0313B14D34F6}"/>
                </a:ext>
              </a:extLst>
            </p:cNvPr>
            <p:cNvSpPr/>
            <p:nvPr/>
          </p:nvSpPr>
          <p:spPr>
            <a:xfrm>
              <a:off x="0" y="241662"/>
              <a:ext cx="12192000" cy="2449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5198B610-DBB2-484F-8F09-FA6353FD2269}"/>
              </a:ext>
            </a:extLst>
          </p:cNvPr>
          <p:cNvSpPr/>
          <p:nvPr userDrawn="1"/>
        </p:nvSpPr>
        <p:spPr>
          <a:xfrm>
            <a:off x="0" y="5846618"/>
            <a:ext cx="12192000" cy="10113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Image 11">
            <a:extLst>
              <a:ext uri="{FF2B5EF4-FFF2-40B4-BE49-F238E27FC236}">
                <a16:creationId xmlns:a16="http://schemas.microsoft.com/office/drawing/2014/main" id="{1B7A72E3-9275-412B-8546-2DB958E923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054" y="5959379"/>
            <a:ext cx="3784302" cy="785859"/>
          </a:xfrm>
          <a:prstGeom prst="rect">
            <a:avLst/>
          </a:prstGeom>
        </p:spPr>
      </p:pic>
    </p:spTree>
    <p:extLst>
      <p:ext uri="{BB962C8B-B14F-4D97-AF65-F5344CB8AC3E}">
        <p14:creationId xmlns:p14="http://schemas.microsoft.com/office/powerpoint/2010/main" val="4022284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7_Title Slide">
    <p:bg>
      <p:bgPr>
        <a:solidFill>
          <a:srgbClr val="F4F4F4"/>
        </a:solidFill>
        <a:effectLst/>
      </p:bgPr>
    </p:bg>
    <p:spTree>
      <p:nvGrpSpPr>
        <p:cNvPr id="1" name=""/>
        <p:cNvGrpSpPr/>
        <p:nvPr/>
      </p:nvGrpSpPr>
      <p:grpSpPr>
        <a:xfrm>
          <a:off x="0" y="0"/>
          <a:ext cx="0" cy="0"/>
          <a:chOff x="0" y="0"/>
          <a:chExt cx="0" cy="0"/>
        </a:xfrm>
      </p:grpSpPr>
      <p:grpSp>
        <p:nvGrpSpPr>
          <p:cNvPr id="7" name="Group 2">
            <a:extLst>
              <a:ext uri="{FF2B5EF4-FFF2-40B4-BE49-F238E27FC236}">
                <a16:creationId xmlns:a16="http://schemas.microsoft.com/office/drawing/2014/main" id="{AD968A82-CADD-4F4D-A8A0-7F395D6284C2}"/>
              </a:ext>
            </a:extLst>
          </p:cNvPr>
          <p:cNvGrpSpPr/>
          <p:nvPr userDrawn="1"/>
        </p:nvGrpSpPr>
        <p:grpSpPr>
          <a:xfrm>
            <a:off x="0" y="7711"/>
            <a:ext cx="12192000" cy="471895"/>
            <a:chOff x="0" y="0"/>
            <a:chExt cx="12192000" cy="486591"/>
          </a:xfrm>
          <a:solidFill>
            <a:srgbClr val="81C1D3"/>
          </a:solidFill>
        </p:grpSpPr>
        <p:sp>
          <p:nvSpPr>
            <p:cNvPr id="8" name="Rectangle 7">
              <a:extLst>
                <a:ext uri="{FF2B5EF4-FFF2-40B4-BE49-F238E27FC236}">
                  <a16:creationId xmlns:a16="http://schemas.microsoft.com/office/drawing/2014/main" id="{28E35888-DFDC-194E-9444-32F0C7E67ECE}"/>
                </a:ext>
              </a:extLst>
            </p:cNvPr>
            <p:cNvSpPr/>
            <p:nvPr/>
          </p:nvSpPr>
          <p:spPr>
            <a:xfrm>
              <a:off x="0" y="0"/>
              <a:ext cx="12192000" cy="2449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E75D3B7-3EBE-504B-AEA9-0313B14D34F6}"/>
                </a:ext>
              </a:extLst>
            </p:cNvPr>
            <p:cNvSpPr/>
            <p:nvPr/>
          </p:nvSpPr>
          <p:spPr>
            <a:xfrm>
              <a:off x="0" y="241662"/>
              <a:ext cx="12192000" cy="2449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65364AF2-2244-4F69-897C-4D15B6D716F7}"/>
              </a:ext>
            </a:extLst>
          </p:cNvPr>
          <p:cNvSpPr/>
          <p:nvPr userDrawn="1"/>
        </p:nvSpPr>
        <p:spPr>
          <a:xfrm>
            <a:off x="0" y="5846618"/>
            <a:ext cx="12192000" cy="10113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Image 11">
            <a:extLst>
              <a:ext uri="{FF2B5EF4-FFF2-40B4-BE49-F238E27FC236}">
                <a16:creationId xmlns:a16="http://schemas.microsoft.com/office/drawing/2014/main" id="{22314A26-CE07-4AE9-9874-305038824F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054" y="5959379"/>
            <a:ext cx="3784302" cy="785859"/>
          </a:xfrm>
          <a:prstGeom prst="rect">
            <a:avLst/>
          </a:prstGeom>
        </p:spPr>
      </p:pic>
    </p:spTree>
    <p:extLst>
      <p:ext uri="{BB962C8B-B14F-4D97-AF65-F5344CB8AC3E}">
        <p14:creationId xmlns:p14="http://schemas.microsoft.com/office/powerpoint/2010/main" val="1219699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F4F4F4"/>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457EDEE-97D5-45A6-BFCA-9C5E8944E2FD}"/>
              </a:ext>
            </a:extLst>
          </p:cNvPr>
          <p:cNvSpPr/>
          <p:nvPr userDrawn="1"/>
        </p:nvSpPr>
        <p:spPr>
          <a:xfrm>
            <a:off x="726681" y="975360"/>
            <a:ext cx="3526340" cy="3692311"/>
          </a:xfrm>
          <a:prstGeom prst="rect">
            <a:avLst/>
          </a:prstGeom>
          <a:solidFill>
            <a:srgbClr val="81C1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
            <a:extLst>
              <a:ext uri="{FF2B5EF4-FFF2-40B4-BE49-F238E27FC236}">
                <a16:creationId xmlns:a16="http://schemas.microsoft.com/office/drawing/2014/main" id="{461EAB88-D630-7149-BD03-235515E3BD35}"/>
              </a:ext>
            </a:extLst>
          </p:cNvPr>
          <p:cNvGrpSpPr/>
          <p:nvPr userDrawn="1"/>
        </p:nvGrpSpPr>
        <p:grpSpPr>
          <a:xfrm>
            <a:off x="0" y="7711"/>
            <a:ext cx="12192000" cy="471895"/>
            <a:chOff x="0" y="0"/>
            <a:chExt cx="12192000" cy="486591"/>
          </a:xfrm>
          <a:solidFill>
            <a:srgbClr val="81C1D3"/>
          </a:solidFill>
        </p:grpSpPr>
        <p:sp>
          <p:nvSpPr>
            <p:cNvPr id="24" name="Rectangle 23">
              <a:extLst>
                <a:ext uri="{FF2B5EF4-FFF2-40B4-BE49-F238E27FC236}">
                  <a16:creationId xmlns:a16="http://schemas.microsoft.com/office/drawing/2014/main" id="{998271CF-13C0-9648-8CE6-2227A8403908}"/>
                </a:ext>
              </a:extLst>
            </p:cNvPr>
            <p:cNvSpPr/>
            <p:nvPr/>
          </p:nvSpPr>
          <p:spPr>
            <a:xfrm>
              <a:off x="0" y="0"/>
              <a:ext cx="12192000" cy="2449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0A319B9B-62AD-E940-9259-0BACBD005DE4}"/>
                </a:ext>
              </a:extLst>
            </p:cNvPr>
            <p:cNvSpPr/>
            <p:nvPr/>
          </p:nvSpPr>
          <p:spPr>
            <a:xfrm>
              <a:off x="0" y="241662"/>
              <a:ext cx="12192000" cy="2449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a:extLst>
              <a:ext uri="{FF2B5EF4-FFF2-40B4-BE49-F238E27FC236}">
                <a16:creationId xmlns:a16="http://schemas.microsoft.com/office/drawing/2014/main" id="{D1FF6286-922A-4B27-9651-B3B67B1F1E90}"/>
              </a:ext>
            </a:extLst>
          </p:cNvPr>
          <p:cNvSpPr/>
          <p:nvPr userDrawn="1"/>
        </p:nvSpPr>
        <p:spPr>
          <a:xfrm>
            <a:off x="0" y="5846618"/>
            <a:ext cx="12192000" cy="10113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Image 10">
            <a:extLst>
              <a:ext uri="{FF2B5EF4-FFF2-40B4-BE49-F238E27FC236}">
                <a16:creationId xmlns:a16="http://schemas.microsoft.com/office/drawing/2014/main" id="{AFFF47C4-F556-4C3F-9768-E8BE3963D9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054" y="5959379"/>
            <a:ext cx="3784302" cy="785859"/>
          </a:xfrm>
          <a:prstGeom prst="rect">
            <a:avLst/>
          </a:prstGeom>
        </p:spPr>
      </p:pic>
    </p:spTree>
    <p:extLst>
      <p:ext uri="{BB962C8B-B14F-4D97-AF65-F5344CB8AC3E}">
        <p14:creationId xmlns:p14="http://schemas.microsoft.com/office/powerpoint/2010/main" val="3174986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Title Slide">
    <p:bg>
      <p:bgPr>
        <a:solidFill>
          <a:srgbClr val="F4F4F4"/>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457EDEE-97D5-45A6-BFCA-9C5E8944E2FD}"/>
              </a:ext>
            </a:extLst>
          </p:cNvPr>
          <p:cNvSpPr/>
          <p:nvPr userDrawn="1"/>
        </p:nvSpPr>
        <p:spPr>
          <a:xfrm>
            <a:off x="726681" y="975360"/>
            <a:ext cx="3526340" cy="3692311"/>
          </a:xfrm>
          <a:prstGeom prst="rect">
            <a:avLst/>
          </a:prstGeom>
          <a:solidFill>
            <a:srgbClr val="81C1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
            <a:extLst>
              <a:ext uri="{FF2B5EF4-FFF2-40B4-BE49-F238E27FC236}">
                <a16:creationId xmlns:a16="http://schemas.microsoft.com/office/drawing/2014/main" id="{461EAB88-D630-7149-BD03-235515E3BD35}"/>
              </a:ext>
            </a:extLst>
          </p:cNvPr>
          <p:cNvGrpSpPr/>
          <p:nvPr userDrawn="1"/>
        </p:nvGrpSpPr>
        <p:grpSpPr>
          <a:xfrm>
            <a:off x="0" y="7711"/>
            <a:ext cx="12192000" cy="471895"/>
            <a:chOff x="0" y="0"/>
            <a:chExt cx="12192000" cy="486591"/>
          </a:xfrm>
          <a:solidFill>
            <a:srgbClr val="81C1D3"/>
          </a:solidFill>
        </p:grpSpPr>
        <p:sp>
          <p:nvSpPr>
            <p:cNvPr id="24" name="Rectangle 23">
              <a:extLst>
                <a:ext uri="{FF2B5EF4-FFF2-40B4-BE49-F238E27FC236}">
                  <a16:creationId xmlns:a16="http://schemas.microsoft.com/office/drawing/2014/main" id="{998271CF-13C0-9648-8CE6-2227A8403908}"/>
                </a:ext>
              </a:extLst>
            </p:cNvPr>
            <p:cNvSpPr/>
            <p:nvPr/>
          </p:nvSpPr>
          <p:spPr>
            <a:xfrm>
              <a:off x="0" y="0"/>
              <a:ext cx="12192000" cy="2449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0A319B9B-62AD-E940-9259-0BACBD005DE4}"/>
                </a:ext>
              </a:extLst>
            </p:cNvPr>
            <p:cNvSpPr/>
            <p:nvPr/>
          </p:nvSpPr>
          <p:spPr>
            <a:xfrm>
              <a:off x="0" y="241662"/>
              <a:ext cx="12192000" cy="2449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1EDC9474-DC00-4716-8134-DF362F62B647}"/>
              </a:ext>
            </a:extLst>
          </p:cNvPr>
          <p:cNvSpPr/>
          <p:nvPr userDrawn="1"/>
        </p:nvSpPr>
        <p:spPr>
          <a:xfrm>
            <a:off x="0" y="5846618"/>
            <a:ext cx="12192000" cy="10113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Image 9">
            <a:extLst>
              <a:ext uri="{FF2B5EF4-FFF2-40B4-BE49-F238E27FC236}">
                <a16:creationId xmlns:a16="http://schemas.microsoft.com/office/drawing/2014/main" id="{973A98DD-AA92-4CD7-B8B2-7CEEE89D10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054" y="5959379"/>
            <a:ext cx="3784302" cy="785859"/>
          </a:xfrm>
          <a:prstGeom prst="rect">
            <a:avLst/>
          </a:prstGeom>
        </p:spPr>
      </p:pic>
    </p:spTree>
    <p:extLst>
      <p:ext uri="{BB962C8B-B14F-4D97-AF65-F5344CB8AC3E}">
        <p14:creationId xmlns:p14="http://schemas.microsoft.com/office/powerpoint/2010/main" val="19611859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Slide_FR">
    <p:bg>
      <p:bgPr>
        <a:solidFill>
          <a:srgbClr val="164194"/>
        </a:solidFill>
        <a:effectLst/>
      </p:bgPr>
    </p:bg>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CB143E86-4183-4654-A1FF-A6C4C87F8988}"/>
              </a:ext>
            </a:extLst>
          </p:cNvPr>
          <p:cNvPicPr>
            <a:picLocks noChangeAspect="1"/>
          </p:cNvPicPr>
          <p:nvPr userDrawn="1"/>
        </p:nvPicPr>
        <p:blipFill>
          <a:blip r:embed="rId2"/>
          <a:stretch>
            <a:fillRect/>
          </a:stretch>
        </p:blipFill>
        <p:spPr>
          <a:xfrm rot="15279980">
            <a:off x="6933489" y="-3885731"/>
            <a:ext cx="8840624" cy="10568101"/>
          </a:xfrm>
          <a:prstGeom prst="rect">
            <a:avLst/>
          </a:prstGeom>
        </p:spPr>
      </p:pic>
      <p:pic>
        <p:nvPicPr>
          <p:cNvPr id="4" name="Image 3">
            <a:extLst>
              <a:ext uri="{FF2B5EF4-FFF2-40B4-BE49-F238E27FC236}">
                <a16:creationId xmlns:a16="http://schemas.microsoft.com/office/drawing/2014/main" id="{3906CCD3-A841-47E4-80CA-431F584B621F}"/>
              </a:ext>
            </a:extLst>
          </p:cNvPr>
          <p:cNvPicPr>
            <a:picLocks noChangeAspect="1"/>
          </p:cNvPicPr>
          <p:nvPr userDrawn="1"/>
        </p:nvPicPr>
        <p:blipFill>
          <a:blip r:embed="rId2"/>
          <a:stretch>
            <a:fillRect/>
          </a:stretch>
        </p:blipFill>
        <p:spPr>
          <a:xfrm rot="21056068" flipH="1">
            <a:off x="-4626596" y="-936115"/>
            <a:ext cx="9102317" cy="10568101"/>
          </a:xfrm>
          <a:prstGeom prst="rect">
            <a:avLst/>
          </a:prstGeom>
        </p:spPr>
      </p:pic>
      <p:pic>
        <p:nvPicPr>
          <p:cNvPr id="5" name="Image 4">
            <a:extLst>
              <a:ext uri="{FF2B5EF4-FFF2-40B4-BE49-F238E27FC236}">
                <a16:creationId xmlns:a16="http://schemas.microsoft.com/office/drawing/2014/main" id="{1F75B06C-36BB-45D7-ADDC-6EE3CF67388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0800000">
            <a:off x="0" y="5943600"/>
            <a:ext cx="12192000" cy="914400"/>
          </a:xfrm>
          <a:prstGeom prst="rect">
            <a:avLst/>
          </a:prstGeom>
        </p:spPr>
      </p:pic>
      <p:pic>
        <p:nvPicPr>
          <p:cNvPr id="7" name="Image 6" descr="Une image contenant texte, bouteille, signe&#10;&#10;Description générée automatiquement">
            <a:extLst>
              <a:ext uri="{FF2B5EF4-FFF2-40B4-BE49-F238E27FC236}">
                <a16:creationId xmlns:a16="http://schemas.microsoft.com/office/drawing/2014/main" id="{62913DE1-83E6-474E-8B40-1A03BA61D24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37046" y="2716810"/>
            <a:ext cx="4917908" cy="1747240"/>
          </a:xfrm>
          <a:prstGeom prst="rect">
            <a:avLst/>
          </a:prstGeom>
        </p:spPr>
      </p:pic>
      <p:pic>
        <p:nvPicPr>
          <p:cNvPr id="9" name="Image 8">
            <a:extLst>
              <a:ext uri="{FF2B5EF4-FFF2-40B4-BE49-F238E27FC236}">
                <a16:creationId xmlns:a16="http://schemas.microsoft.com/office/drawing/2014/main" id="{6CF6C5CC-D9DF-487D-945D-6019EEDAFA1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48762" y="79538"/>
            <a:ext cx="6243409" cy="1287644"/>
          </a:xfrm>
          <a:prstGeom prst="rect">
            <a:avLst/>
          </a:prstGeom>
        </p:spPr>
      </p:pic>
    </p:spTree>
    <p:extLst>
      <p:ext uri="{BB962C8B-B14F-4D97-AF65-F5344CB8AC3E}">
        <p14:creationId xmlns:p14="http://schemas.microsoft.com/office/powerpoint/2010/main" val="3956715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Title Slide">
    <p:bg>
      <p:bgPr>
        <a:solidFill>
          <a:srgbClr val="164194"/>
        </a:solidFill>
        <a:effectLst/>
      </p:bgPr>
    </p:bg>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CB143E86-4183-4654-A1FF-A6C4C87F8988}"/>
              </a:ext>
            </a:extLst>
          </p:cNvPr>
          <p:cNvPicPr>
            <a:picLocks noChangeAspect="1"/>
          </p:cNvPicPr>
          <p:nvPr userDrawn="1"/>
        </p:nvPicPr>
        <p:blipFill>
          <a:blip r:embed="rId2"/>
          <a:stretch>
            <a:fillRect/>
          </a:stretch>
        </p:blipFill>
        <p:spPr>
          <a:xfrm rot="15279980">
            <a:off x="6933489" y="-3885731"/>
            <a:ext cx="8840624" cy="10568101"/>
          </a:xfrm>
          <a:prstGeom prst="rect">
            <a:avLst/>
          </a:prstGeom>
        </p:spPr>
      </p:pic>
      <p:pic>
        <p:nvPicPr>
          <p:cNvPr id="4" name="Image 3">
            <a:extLst>
              <a:ext uri="{FF2B5EF4-FFF2-40B4-BE49-F238E27FC236}">
                <a16:creationId xmlns:a16="http://schemas.microsoft.com/office/drawing/2014/main" id="{3906CCD3-A841-47E4-80CA-431F584B621F}"/>
              </a:ext>
            </a:extLst>
          </p:cNvPr>
          <p:cNvPicPr>
            <a:picLocks noChangeAspect="1"/>
          </p:cNvPicPr>
          <p:nvPr userDrawn="1"/>
        </p:nvPicPr>
        <p:blipFill>
          <a:blip r:embed="rId2"/>
          <a:stretch>
            <a:fillRect/>
          </a:stretch>
        </p:blipFill>
        <p:spPr>
          <a:xfrm rot="21056068" flipH="1">
            <a:off x="-4626596" y="-936115"/>
            <a:ext cx="9102317" cy="10568101"/>
          </a:xfrm>
          <a:prstGeom prst="rect">
            <a:avLst/>
          </a:prstGeom>
        </p:spPr>
      </p:pic>
      <p:pic>
        <p:nvPicPr>
          <p:cNvPr id="5" name="Image 4">
            <a:extLst>
              <a:ext uri="{FF2B5EF4-FFF2-40B4-BE49-F238E27FC236}">
                <a16:creationId xmlns:a16="http://schemas.microsoft.com/office/drawing/2014/main" id="{1F75B06C-36BB-45D7-ADDC-6EE3CF67388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0800000">
            <a:off x="0" y="5943600"/>
            <a:ext cx="12192000" cy="914400"/>
          </a:xfrm>
          <a:prstGeom prst="rect">
            <a:avLst/>
          </a:prstGeom>
        </p:spPr>
      </p:pic>
      <p:pic>
        <p:nvPicPr>
          <p:cNvPr id="6" name="Image 5" descr="Une image contenant texte&#10;&#10;Description générée automatiquement">
            <a:extLst>
              <a:ext uri="{FF2B5EF4-FFF2-40B4-BE49-F238E27FC236}">
                <a16:creationId xmlns:a16="http://schemas.microsoft.com/office/drawing/2014/main" id="{8CC43761-7ECD-4C2F-92EB-528734F7EBD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798975" y="2132332"/>
            <a:ext cx="6594050" cy="2769684"/>
          </a:xfrm>
          <a:prstGeom prst="rect">
            <a:avLst/>
          </a:prstGeom>
        </p:spPr>
      </p:pic>
      <p:pic>
        <p:nvPicPr>
          <p:cNvPr id="7" name="Image 6">
            <a:extLst>
              <a:ext uri="{FF2B5EF4-FFF2-40B4-BE49-F238E27FC236}">
                <a16:creationId xmlns:a16="http://schemas.microsoft.com/office/drawing/2014/main" id="{156A5CBC-AD74-4DDB-850A-A7B227916C7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48762" y="79538"/>
            <a:ext cx="6243409" cy="1287644"/>
          </a:xfrm>
          <a:prstGeom prst="rect">
            <a:avLst/>
          </a:prstGeom>
        </p:spPr>
      </p:pic>
    </p:spTree>
    <p:extLst>
      <p:ext uri="{BB962C8B-B14F-4D97-AF65-F5344CB8AC3E}">
        <p14:creationId xmlns:p14="http://schemas.microsoft.com/office/powerpoint/2010/main" val="507349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Title Slide">
    <p:bg>
      <p:bgPr>
        <a:solidFill>
          <a:srgbClr val="F4F4F4"/>
        </a:solidFill>
        <a:effectLst/>
      </p:bgPr>
    </p:b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3C03D000-83B1-40B5-80EA-57B47F7F25BD}"/>
              </a:ext>
            </a:extLst>
          </p:cNvPr>
          <p:cNvSpPr>
            <a:spLocks noGrp="1"/>
          </p:cNvSpPr>
          <p:nvPr>
            <p:ph type="pic" sz="quarter" idx="10"/>
          </p:nvPr>
        </p:nvSpPr>
        <p:spPr>
          <a:xfrm>
            <a:off x="437321" y="1157262"/>
            <a:ext cx="3342827" cy="4251181"/>
          </a:xfrm>
          <a:pattFill prst="pct5">
            <a:fgClr>
              <a:schemeClr val="accent5">
                <a:lumMod val="75000"/>
              </a:schemeClr>
            </a:fgClr>
            <a:bgClr>
              <a:schemeClr val="bg1"/>
            </a:bgClr>
          </a:pattFill>
        </p:spPr>
        <p:txBody>
          <a:bodyPr>
            <a:normAutofit/>
          </a:bodyPr>
          <a:lstStyle>
            <a:lvl1pPr>
              <a:defRPr sz="1200">
                <a:latin typeface="Arial" panose="020B0604020202020204" pitchFamily="34" charset="0"/>
                <a:cs typeface="Arial" panose="020B0604020202020204" pitchFamily="34" charset="0"/>
              </a:defRPr>
            </a:lvl1pPr>
          </a:lstStyle>
          <a:p>
            <a:endParaRPr lang="en-US"/>
          </a:p>
        </p:txBody>
      </p:sp>
      <p:pic>
        <p:nvPicPr>
          <p:cNvPr id="15" name="Image 14">
            <a:extLst>
              <a:ext uri="{FF2B5EF4-FFF2-40B4-BE49-F238E27FC236}">
                <a16:creationId xmlns:a16="http://schemas.microsoft.com/office/drawing/2014/main" id="{BD17F483-B545-9447-90C0-7734E2D4973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355"/>
            <a:ext cx="12192000" cy="914400"/>
          </a:xfrm>
          <a:prstGeom prst="rect">
            <a:avLst/>
          </a:prstGeom>
        </p:spPr>
      </p:pic>
      <p:sp>
        <p:nvSpPr>
          <p:cNvPr id="7" name="Rectangle 6">
            <a:extLst>
              <a:ext uri="{FF2B5EF4-FFF2-40B4-BE49-F238E27FC236}">
                <a16:creationId xmlns:a16="http://schemas.microsoft.com/office/drawing/2014/main" id="{FC97AD4A-8356-4AAA-BF8C-04C1BAC32ED0}"/>
              </a:ext>
            </a:extLst>
          </p:cNvPr>
          <p:cNvSpPr/>
          <p:nvPr userDrawn="1"/>
        </p:nvSpPr>
        <p:spPr>
          <a:xfrm>
            <a:off x="0" y="5846618"/>
            <a:ext cx="12192000" cy="10113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Image 2">
            <a:extLst>
              <a:ext uri="{FF2B5EF4-FFF2-40B4-BE49-F238E27FC236}">
                <a16:creationId xmlns:a16="http://schemas.microsoft.com/office/drawing/2014/main" id="{CA9BB50E-AB7E-4650-BD79-38DF1186FEC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4054" y="5959379"/>
            <a:ext cx="3784302" cy="785859"/>
          </a:xfrm>
          <a:prstGeom prst="rect">
            <a:avLst/>
          </a:prstGeom>
        </p:spPr>
      </p:pic>
    </p:spTree>
    <p:extLst>
      <p:ext uri="{BB962C8B-B14F-4D97-AF65-F5344CB8AC3E}">
        <p14:creationId xmlns:p14="http://schemas.microsoft.com/office/powerpoint/2010/main" val="134802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Title Slide">
    <p:bg>
      <p:bgPr>
        <a:solidFill>
          <a:srgbClr val="F4F4F4"/>
        </a:solidFill>
        <a:effectLst/>
      </p:bgPr>
    </p:bg>
    <p:spTree>
      <p:nvGrpSpPr>
        <p:cNvPr id="1" name=""/>
        <p:cNvGrpSpPr/>
        <p:nvPr/>
      </p:nvGrpSpPr>
      <p:grpSpPr>
        <a:xfrm>
          <a:off x="0" y="0"/>
          <a:ext cx="0" cy="0"/>
          <a:chOff x="0" y="0"/>
          <a:chExt cx="0" cy="0"/>
        </a:xfrm>
      </p:grpSpPr>
      <p:pic>
        <p:nvPicPr>
          <p:cNvPr id="15" name="Image 14">
            <a:extLst>
              <a:ext uri="{FF2B5EF4-FFF2-40B4-BE49-F238E27FC236}">
                <a16:creationId xmlns:a16="http://schemas.microsoft.com/office/drawing/2014/main" id="{BD17F483-B545-9447-90C0-7734E2D4973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355"/>
            <a:ext cx="12192000" cy="914400"/>
          </a:xfrm>
          <a:prstGeom prst="rect">
            <a:avLst/>
          </a:prstGeom>
        </p:spPr>
      </p:pic>
      <p:sp>
        <p:nvSpPr>
          <p:cNvPr id="5" name="Rectangle 4">
            <a:extLst>
              <a:ext uri="{FF2B5EF4-FFF2-40B4-BE49-F238E27FC236}">
                <a16:creationId xmlns:a16="http://schemas.microsoft.com/office/drawing/2014/main" id="{88430B60-0764-44B5-AAD7-25E7DF82088A}"/>
              </a:ext>
            </a:extLst>
          </p:cNvPr>
          <p:cNvSpPr/>
          <p:nvPr userDrawn="1"/>
        </p:nvSpPr>
        <p:spPr>
          <a:xfrm>
            <a:off x="0" y="5846618"/>
            <a:ext cx="12192000" cy="10113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Image 6">
            <a:extLst>
              <a:ext uri="{FF2B5EF4-FFF2-40B4-BE49-F238E27FC236}">
                <a16:creationId xmlns:a16="http://schemas.microsoft.com/office/drawing/2014/main" id="{36B2291A-CB51-423C-B8E2-F81609CE1E4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4054" y="5959379"/>
            <a:ext cx="3784302" cy="785859"/>
          </a:xfrm>
          <a:prstGeom prst="rect">
            <a:avLst/>
          </a:prstGeom>
        </p:spPr>
      </p:pic>
    </p:spTree>
    <p:extLst>
      <p:ext uri="{BB962C8B-B14F-4D97-AF65-F5344CB8AC3E}">
        <p14:creationId xmlns:p14="http://schemas.microsoft.com/office/powerpoint/2010/main" val="2081441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Title Slide">
    <p:bg>
      <p:bgPr>
        <a:solidFill>
          <a:srgbClr val="F4F4F4"/>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2A039C0B-E516-48DD-803F-1AF3EE41B1EC}"/>
              </a:ext>
            </a:extLst>
          </p:cNvPr>
          <p:cNvGrpSpPr/>
          <p:nvPr userDrawn="1"/>
        </p:nvGrpSpPr>
        <p:grpSpPr>
          <a:xfrm>
            <a:off x="0" y="0"/>
            <a:ext cx="12192000" cy="471895"/>
            <a:chOff x="0" y="0"/>
            <a:chExt cx="12192000" cy="486591"/>
          </a:xfrm>
          <a:solidFill>
            <a:srgbClr val="81C1D3"/>
          </a:solidFill>
        </p:grpSpPr>
        <p:sp>
          <p:nvSpPr>
            <p:cNvPr id="4" name="Rectangle 3">
              <a:extLst>
                <a:ext uri="{FF2B5EF4-FFF2-40B4-BE49-F238E27FC236}">
                  <a16:creationId xmlns:a16="http://schemas.microsoft.com/office/drawing/2014/main" id="{0542D599-CD7C-4F21-BDF6-F00AF773968F}"/>
                </a:ext>
              </a:extLst>
            </p:cNvPr>
            <p:cNvSpPr/>
            <p:nvPr/>
          </p:nvSpPr>
          <p:spPr>
            <a:xfrm>
              <a:off x="0" y="0"/>
              <a:ext cx="12192000" cy="2449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7C56535-6972-44B3-9345-0A451A787C54}"/>
                </a:ext>
              </a:extLst>
            </p:cNvPr>
            <p:cNvSpPr/>
            <p:nvPr/>
          </p:nvSpPr>
          <p:spPr>
            <a:xfrm>
              <a:off x="0" y="241662"/>
              <a:ext cx="12192000" cy="2449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Picture Placeholder 8">
            <a:extLst>
              <a:ext uri="{FF2B5EF4-FFF2-40B4-BE49-F238E27FC236}">
                <a16:creationId xmlns:a16="http://schemas.microsoft.com/office/drawing/2014/main" id="{D7CC6863-85E2-1D43-AB8C-FB3AD4428457}"/>
              </a:ext>
            </a:extLst>
          </p:cNvPr>
          <p:cNvSpPr>
            <a:spLocks noGrp="1"/>
          </p:cNvSpPr>
          <p:nvPr>
            <p:ph type="pic" sz="quarter" idx="10" hasCustomPrompt="1"/>
          </p:nvPr>
        </p:nvSpPr>
        <p:spPr>
          <a:xfrm>
            <a:off x="437321" y="1157263"/>
            <a:ext cx="3342827" cy="4031426"/>
          </a:xfrm>
          <a:pattFill prst="pct5">
            <a:fgClr>
              <a:schemeClr val="accent5">
                <a:lumMod val="75000"/>
              </a:schemeClr>
            </a:fgClr>
            <a:bgClr>
              <a:schemeClr val="bg1"/>
            </a:bgClr>
          </a:pattFill>
        </p:spPr>
        <p:txBody>
          <a:bodyPr>
            <a:normAutofit/>
          </a:bodyPr>
          <a:lstStyle>
            <a:lvl1pPr>
              <a:defRPr sz="1200">
                <a:latin typeface="Arial" panose="020B0604020202020204" pitchFamily="34" charset="0"/>
                <a:cs typeface="Arial" panose="020B0604020202020204" pitchFamily="34" charset="0"/>
              </a:defRPr>
            </a:lvl1pPr>
          </a:lstStyle>
          <a:p>
            <a:r>
              <a:rPr lang="en-US" dirty="0"/>
              <a:t> </a:t>
            </a:r>
          </a:p>
        </p:txBody>
      </p:sp>
      <p:sp>
        <p:nvSpPr>
          <p:cNvPr id="9" name="Rectangle 8">
            <a:extLst>
              <a:ext uri="{FF2B5EF4-FFF2-40B4-BE49-F238E27FC236}">
                <a16:creationId xmlns:a16="http://schemas.microsoft.com/office/drawing/2014/main" id="{715EBA49-68CC-4357-B9D3-6F87AAA08992}"/>
              </a:ext>
            </a:extLst>
          </p:cNvPr>
          <p:cNvSpPr/>
          <p:nvPr userDrawn="1"/>
        </p:nvSpPr>
        <p:spPr>
          <a:xfrm>
            <a:off x="0" y="5846618"/>
            <a:ext cx="12192000" cy="10113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Image 10">
            <a:extLst>
              <a:ext uri="{FF2B5EF4-FFF2-40B4-BE49-F238E27FC236}">
                <a16:creationId xmlns:a16="http://schemas.microsoft.com/office/drawing/2014/main" id="{4A34FF7B-CB7B-41D0-B2F1-546BAAA7897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054" y="5959379"/>
            <a:ext cx="3784302" cy="785859"/>
          </a:xfrm>
          <a:prstGeom prst="rect">
            <a:avLst/>
          </a:prstGeom>
        </p:spPr>
      </p:pic>
    </p:spTree>
    <p:extLst>
      <p:ext uri="{BB962C8B-B14F-4D97-AF65-F5344CB8AC3E}">
        <p14:creationId xmlns:p14="http://schemas.microsoft.com/office/powerpoint/2010/main" val="2798878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Title Slide">
    <p:bg>
      <p:bgPr>
        <a:solidFill>
          <a:srgbClr val="F4F4F4"/>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2A039C0B-E516-48DD-803F-1AF3EE41B1EC}"/>
              </a:ext>
            </a:extLst>
          </p:cNvPr>
          <p:cNvGrpSpPr/>
          <p:nvPr userDrawn="1"/>
        </p:nvGrpSpPr>
        <p:grpSpPr>
          <a:xfrm>
            <a:off x="0" y="0"/>
            <a:ext cx="12192000" cy="471895"/>
            <a:chOff x="0" y="0"/>
            <a:chExt cx="12192000" cy="486591"/>
          </a:xfrm>
          <a:solidFill>
            <a:srgbClr val="81C1D3"/>
          </a:solidFill>
        </p:grpSpPr>
        <p:sp>
          <p:nvSpPr>
            <p:cNvPr id="4" name="Rectangle 3">
              <a:extLst>
                <a:ext uri="{FF2B5EF4-FFF2-40B4-BE49-F238E27FC236}">
                  <a16:creationId xmlns:a16="http://schemas.microsoft.com/office/drawing/2014/main" id="{0542D599-CD7C-4F21-BDF6-F00AF773968F}"/>
                </a:ext>
              </a:extLst>
            </p:cNvPr>
            <p:cNvSpPr/>
            <p:nvPr/>
          </p:nvSpPr>
          <p:spPr>
            <a:xfrm>
              <a:off x="0" y="0"/>
              <a:ext cx="12192000" cy="2449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7C56535-6972-44B3-9345-0A451A787C54}"/>
                </a:ext>
              </a:extLst>
            </p:cNvPr>
            <p:cNvSpPr/>
            <p:nvPr/>
          </p:nvSpPr>
          <p:spPr>
            <a:xfrm>
              <a:off x="0" y="241662"/>
              <a:ext cx="12192000" cy="2449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a:extLst>
              <a:ext uri="{FF2B5EF4-FFF2-40B4-BE49-F238E27FC236}">
                <a16:creationId xmlns:a16="http://schemas.microsoft.com/office/drawing/2014/main" id="{F6F5BA8E-09CF-4C68-B4D8-DDF88C17B02A}"/>
              </a:ext>
            </a:extLst>
          </p:cNvPr>
          <p:cNvSpPr/>
          <p:nvPr userDrawn="1"/>
        </p:nvSpPr>
        <p:spPr>
          <a:xfrm>
            <a:off x="0" y="5846618"/>
            <a:ext cx="12192000" cy="10113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Image 8">
            <a:extLst>
              <a:ext uri="{FF2B5EF4-FFF2-40B4-BE49-F238E27FC236}">
                <a16:creationId xmlns:a16="http://schemas.microsoft.com/office/drawing/2014/main" id="{A6EE7CCD-286B-4210-B46E-74A518595A6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054" y="5959379"/>
            <a:ext cx="3784302" cy="785859"/>
          </a:xfrm>
          <a:prstGeom prst="rect">
            <a:avLst/>
          </a:prstGeom>
        </p:spPr>
      </p:pic>
    </p:spTree>
    <p:extLst>
      <p:ext uri="{BB962C8B-B14F-4D97-AF65-F5344CB8AC3E}">
        <p14:creationId xmlns:p14="http://schemas.microsoft.com/office/powerpoint/2010/main" val="235684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9_Title Slide">
    <p:bg>
      <p:bgPr>
        <a:solidFill>
          <a:srgbClr val="F4F4F4"/>
        </a:solidFill>
        <a:effectLst/>
      </p:bgPr>
    </p:b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3C03D000-83B1-40B5-80EA-57B47F7F25BD}"/>
              </a:ext>
            </a:extLst>
          </p:cNvPr>
          <p:cNvSpPr>
            <a:spLocks noGrp="1"/>
          </p:cNvSpPr>
          <p:nvPr>
            <p:ph type="pic" sz="quarter" idx="10"/>
          </p:nvPr>
        </p:nvSpPr>
        <p:spPr>
          <a:xfrm>
            <a:off x="437321" y="792480"/>
            <a:ext cx="4351495" cy="3816669"/>
          </a:xfrm>
          <a:pattFill prst="pct5">
            <a:fgClr>
              <a:schemeClr val="accent5">
                <a:lumMod val="75000"/>
              </a:schemeClr>
            </a:fgClr>
            <a:bgClr>
              <a:schemeClr val="bg1"/>
            </a:bgClr>
          </a:pattFill>
        </p:spPr>
        <p:txBody>
          <a:bodyPr>
            <a:normAutofit/>
          </a:bodyPr>
          <a:lstStyle>
            <a:lvl1pPr>
              <a:defRPr sz="1200">
                <a:latin typeface="Arial" panose="020B0604020202020204" pitchFamily="34" charset="0"/>
                <a:cs typeface="Arial" panose="020B0604020202020204" pitchFamily="34" charset="0"/>
              </a:defRPr>
            </a:lvl1pPr>
          </a:lstStyle>
          <a:p>
            <a:endParaRPr lang="en-US"/>
          </a:p>
        </p:txBody>
      </p:sp>
      <p:sp>
        <p:nvSpPr>
          <p:cNvPr id="8" name="Rectangle 7">
            <a:extLst>
              <a:ext uri="{FF2B5EF4-FFF2-40B4-BE49-F238E27FC236}">
                <a16:creationId xmlns:a16="http://schemas.microsoft.com/office/drawing/2014/main" id="{3F13312B-F053-47D7-B96E-6AF6F8F8161E}"/>
              </a:ext>
            </a:extLst>
          </p:cNvPr>
          <p:cNvSpPr/>
          <p:nvPr userDrawn="1"/>
        </p:nvSpPr>
        <p:spPr>
          <a:xfrm>
            <a:off x="0" y="2061276"/>
            <a:ext cx="4075611" cy="3061939"/>
          </a:xfrm>
          <a:prstGeom prst="rect">
            <a:avLst/>
          </a:prstGeom>
          <a:solidFill>
            <a:srgbClr val="81C1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2C68EC8-EEBB-40DE-AABE-AE02346235F9}"/>
              </a:ext>
            </a:extLst>
          </p:cNvPr>
          <p:cNvSpPr/>
          <p:nvPr userDrawn="1"/>
        </p:nvSpPr>
        <p:spPr>
          <a:xfrm>
            <a:off x="0" y="5846618"/>
            <a:ext cx="12192000" cy="10113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Image 10">
            <a:extLst>
              <a:ext uri="{FF2B5EF4-FFF2-40B4-BE49-F238E27FC236}">
                <a16:creationId xmlns:a16="http://schemas.microsoft.com/office/drawing/2014/main" id="{AA961DE9-A854-4351-85EF-B66D0E64E6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054" y="5959379"/>
            <a:ext cx="3784302" cy="785859"/>
          </a:xfrm>
          <a:prstGeom prst="rect">
            <a:avLst/>
          </a:prstGeom>
        </p:spPr>
      </p:pic>
    </p:spTree>
    <p:extLst>
      <p:ext uri="{BB962C8B-B14F-4D97-AF65-F5344CB8AC3E}">
        <p14:creationId xmlns:p14="http://schemas.microsoft.com/office/powerpoint/2010/main" val="1449480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0_Title Slide">
    <p:bg>
      <p:bgPr>
        <a:solidFill>
          <a:srgbClr val="F4F4F4"/>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F13312B-F053-47D7-B96E-6AF6F8F8161E}"/>
              </a:ext>
            </a:extLst>
          </p:cNvPr>
          <p:cNvSpPr/>
          <p:nvPr userDrawn="1"/>
        </p:nvSpPr>
        <p:spPr>
          <a:xfrm>
            <a:off x="0" y="2061276"/>
            <a:ext cx="4075611" cy="3061939"/>
          </a:xfrm>
          <a:prstGeom prst="rect">
            <a:avLst/>
          </a:prstGeom>
          <a:solidFill>
            <a:srgbClr val="81C1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2FC54AF-9D6E-4D91-8A08-A7D7EEBF846C}"/>
              </a:ext>
            </a:extLst>
          </p:cNvPr>
          <p:cNvSpPr/>
          <p:nvPr userDrawn="1"/>
        </p:nvSpPr>
        <p:spPr>
          <a:xfrm>
            <a:off x="0" y="5846618"/>
            <a:ext cx="12192000" cy="10113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Image 6">
            <a:extLst>
              <a:ext uri="{FF2B5EF4-FFF2-40B4-BE49-F238E27FC236}">
                <a16:creationId xmlns:a16="http://schemas.microsoft.com/office/drawing/2014/main" id="{1B879398-398F-4C6B-9B46-D41928C3AC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054" y="5959379"/>
            <a:ext cx="3784302" cy="785859"/>
          </a:xfrm>
          <a:prstGeom prst="rect">
            <a:avLst/>
          </a:prstGeom>
        </p:spPr>
      </p:pic>
    </p:spTree>
    <p:extLst>
      <p:ext uri="{BB962C8B-B14F-4D97-AF65-F5344CB8AC3E}">
        <p14:creationId xmlns:p14="http://schemas.microsoft.com/office/powerpoint/2010/main" val="2956546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9_Title Slide">
    <p:bg>
      <p:bgPr>
        <a:solidFill>
          <a:srgbClr val="F4F4F4"/>
        </a:solidFill>
        <a:effectLst/>
      </p:bgPr>
    </p:bg>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EE78272-3708-AE48-9E7B-F5EFCB38396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5335"/>
            <a:ext cx="12192000" cy="690249"/>
          </a:xfrm>
          <a:prstGeom prst="rect">
            <a:avLst/>
          </a:prstGeom>
        </p:spPr>
      </p:pic>
      <p:pic>
        <p:nvPicPr>
          <p:cNvPr id="19" name="Image 18">
            <a:extLst>
              <a:ext uri="{FF2B5EF4-FFF2-40B4-BE49-F238E27FC236}">
                <a16:creationId xmlns:a16="http://schemas.microsoft.com/office/drawing/2014/main" id="{0C87468F-AABD-9941-A49C-B210401A78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0501" y="107316"/>
            <a:ext cx="1127726" cy="1135194"/>
          </a:xfrm>
          <a:prstGeom prst="rect">
            <a:avLst/>
          </a:prstGeom>
        </p:spPr>
      </p:pic>
      <p:sp>
        <p:nvSpPr>
          <p:cNvPr id="7" name="Rectangle 6">
            <a:extLst>
              <a:ext uri="{FF2B5EF4-FFF2-40B4-BE49-F238E27FC236}">
                <a16:creationId xmlns:a16="http://schemas.microsoft.com/office/drawing/2014/main" id="{A0142217-B88D-44AA-BB6B-96D1F738258A}"/>
              </a:ext>
            </a:extLst>
          </p:cNvPr>
          <p:cNvSpPr/>
          <p:nvPr userDrawn="1"/>
        </p:nvSpPr>
        <p:spPr>
          <a:xfrm>
            <a:off x="0" y="5846618"/>
            <a:ext cx="12192000" cy="10113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Image 20">
            <a:extLst>
              <a:ext uri="{FF2B5EF4-FFF2-40B4-BE49-F238E27FC236}">
                <a16:creationId xmlns:a16="http://schemas.microsoft.com/office/drawing/2014/main" id="{ADD63EC5-BB28-EC44-A33D-0448F144D5BA}"/>
              </a:ext>
            </a:extLst>
          </p:cNvPr>
          <p:cNvPicPr>
            <a:picLocks noChangeAspect="1"/>
          </p:cNvPicPr>
          <p:nvPr userDrawn="1"/>
        </p:nvPicPr>
        <p:blipFill>
          <a:blip r:embed="rId4"/>
          <a:stretch>
            <a:fillRect/>
          </a:stretch>
        </p:blipFill>
        <p:spPr>
          <a:xfrm>
            <a:off x="10133263" y="4030242"/>
            <a:ext cx="2430275" cy="2905156"/>
          </a:xfrm>
          <a:prstGeom prst="rect">
            <a:avLst/>
          </a:prstGeom>
        </p:spPr>
      </p:pic>
      <p:pic>
        <p:nvPicPr>
          <p:cNvPr id="9" name="Image 8">
            <a:extLst>
              <a:ext uri="{FF2B5EF4-FFF2-40B4-BE49-F238E27FC236}">
                <a16:creationId xmlns:a16="http://schemas.microsoft.com/office/drawing/2014/main" id="{DE920B09-4F0D-4A4F-A39B-680FB0417D1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24054" y="5959379"/>
            <a:ext cx="3784302" cy="785859"/>
          </a:xfrm>
          <a:prstGeom prst="rect">
            <a:avLst/>
          </a:prstGeom>
        </p:spPr>
      </p:pic>
    </p:spTree>
    <p:extLst>
      <p:ext uri="{BB962C8B-B14F-4D97-AF65-F5344CB8AC3E}">
        <p14:creationId xmlns:p14="http://schemas.microsoft.com/office/powerpoint/2010/main" val="201945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0_Title Slide">
    <p:bg>
      <p:bgPr>
        <a:solidFill>
          <a:srgbClr val="F4F4F4"/>
        </a:solidFill>
        <a:effectLst/>
      </p:bgPr>
    </p:bg>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013D1B10-CEC3-2B4D-8215-02CB3E5C833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74914"/>
          </a:xfrm>
          <a:prstGeom prst="rect">
            <a:avLst/>
          </a:prstGeom>
        </p:spPr>
      </p:pic>
      <p:pic>
        <p:nvPicPr>
          <p:cNvPr id="11" name="Image 10">
            <a:extLst>
              <a:ext uri="{FF2B5EF4-FFF2-40B4-BE49-F238E27FC236}">
                <a16:creationId xmlns:a16="http://schemas.microsoft.com/office/drawing/2014/main" id="{28C84EA0-6CB4-A84A-99FA-4B186A12EAB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750501" y="107316"/>
            <a:ext cx="1127725" cy="1135194"/>
          </a:xfrm>
          <a:prstGeom prst="rect">
            <a:avLst/>
          </a:prstGeom>
        </p:spPr>
      </p:pic>
      <p:sp>
        <p:nvSpPr>
          <p:cNvPr id="7" name="Rectangle 6">
            <a:extLst>
              <a:ext uri="{FF2B5EF4-FFF2-40B4-BE49-F238E27FC236}">
                <a16:creationId xmlns:a16="http://schemas.microsoft.com/office/drawing/2014/main" id="{103226E7-44D3-4405-8527-A754394EC957}"/>
              </a:ext>
            </a:extLst>
          </p:cNvPr>
          <p:cNvSpPr/>
          <p:nvPr userDrawn="1"/>
        </p:nvSpPr>
        <p:spPr>
          <a:xfrm>
            <a:off x="0" y="5846618"/>
            <a:ext cx="12192000" cy="10113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Image 9">
            <a:extLst>
              <a:ext uri="{FF2B5EF4-FFF2-40B4-BE49-F238E27FC236}">
                <a16:creationId xmlns:a16="http://schemas.microsoft.com/office/drawing/2014/main" id="{24B8A5A6-72B2-1446-AB79-D7A6523D1DCA}"/>
              </a:ext>
            </a:extLst>
          </p:cNvPr>
          <p:cNvPicPr>
            <a:picLocks noChangeAspect="1"/>
          </p:cNvPicPr>
          <p:nvPr userDrawn="1"/>
        </p:nvPicPr>
        <p:blipFill>
          <a:blip r:embed="rId4"/>
          <a:stretch>
            <a:fillRect/>
          </a:stretch>
        </p:blipFill>
        <p:spPr>
          <a:xfrm>
            <a:off x="10133263" y="4030242"/>
            <a:ext cx="2430275" cy="2905156"/>
          </a:xfrm>
          <a:prstGeom prst="rect">
            <a:avLst/>
          </a:prstGeom>
        </p:spPr>
      </p:pic>
      <p:pic>
        <p:nvPicPr>
          <p:cNvPr id="12" name="Image 11">
            <a:extLst>
              <a:ext uri="{FF2B5EF4-FFF2-40B4-BE49-F238E27FC236}">
                <a16:creationId xmlns:a16="http://schemas.microsoft.com/office/drawing/2014/main" id="{0DC5FD40-87DD-4B56-99B9-72F81BE14CF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24054" y="5959379"/>
            <a:ext cx="3784302" cy="785859"/>
          </a:xfrm>
          <a:prstGeom prst="rect">
            <a:avLst/>
          </a:prstGeom>
        </p:spPr>
      </p:pic>
    </p:spTree>
    <p:extLst>
      <p:ext uri="{BB962C8B-B14F-4D97-AF65-F5344CB8AC3E}">
        <p14:creationId xmlns:p14="http://schemas.microsoft.com/office/powerpoint/2010/main" val="1354520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4DABCE-B23B-4688-98F4-D489EFB1F0DD}"/>
              </a:ext>
            </a:extLst>
          </p:cNvPr>
          <p:cNvSpPr>
            <a:spLocks noGrp="1"/>
          </p:cNvSpPr>
          <p:nvPr>
            <p:ph type="title"/>
          </p:nvPr>
        </p:nvSpPr>
        <p:spPr>
          <a:xfrm>
            <a:off x="838200" y="323561"/>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0FF305-5F73-44AA-B092-D38F9447FD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1806B6-C48C-4C5C-9A6E-C4BFDEE078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CF404F-B119-4987-9384-E11E991293DC}" type="datetimeFigureOut">
              <a:rPr lang="en-US" smtClean="0"/>
              <a:t>3/5/2024</a:t>
            </a:fld>
            <a:endParaRPr lang="en-US"/>
          </a:p>
        </p:txBody>
      </p:sp>
      <p:sp>
        <p:nvSpPr>
          <p:cNvPr id="5" name="Footer Placeholder 4">
            <a:extLst>
              <a:ext uri="{FF2B5EF4-FFF2-40B4-BE49-F238E27FC236}">
                <a16:creationId xmlns:a16="http://schemas.microsoft.com/office/drawing/2014/main" id="{EFB6F946-080E-45CB-95DC-E388AF46F3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F2E35B-A14C-4CA6-8B55-D6F1BEC7F7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B850B4-FAFD-45ED-BD2D-A706F424A153}" type="slidenum">
              <a:rPr lang="en-US" smtClean="0"/>
              <a:t>‹N°›</a:t>
            </a:fld>
            <a:endParaRPr lang="en-US"/>
          </a:p>
        </p:txBody>
      </p:sp>
    </p:spTree>
    <p:extLst>
      <p:ext uri="{BB962C8B-B14F-4D97-AF65-F5344CB8AC3E}">
        <p14:creationId xmlns:p14="http://schemas.microsoft.com/office/powerpoint/2010/main" val="1402368904"/>
      </p:ext>
    </p:extLst>
  </p:cSld>
  <p:clrMap bg1="lt1" tx1="dk1" bg2="lt2" tx2="dk2" accent1="accent1" accent2="accent2" accent3="accent3" accent4="accent4" accent5="accent5" accent6="accent6" hlink="hlink" folHlink="folHlink"/>
  <p:sldLayoutIdLst>
    <p:sldLayoutId id="2147483650" r:id="rId1"/>
    <p:sldLayoutId id="2147483679" r:id="rId2"/>
    <p:sldLayoutId id="2147483684" r:id="rId3"/>
    <p:sldLayoutId id="2147483654" r:id="rId4"/>
    <p:sldLayoutId id="2147483685" r:id="rId5"/>
    <p:sldLayoutId id="2147483658" r:id="rId6"/>
    <p:sldLayoutId id="2147483686" r:id="rId7"/>
    <p:sldLayoutId id="2147483680" r:id="rId8"/>
    <p:sldLayoutId id="2147483681" r:id="rId9"/>
    <p:sldLayoutId id="2147483682" r:id="rId10"/>
    <p:sldLayoutId id="2147483683" r:id="rId11"/>
    <p:sldLayoutId id="2147483664" r:id="rId12"/>
    <p:sldLayoutId id="2147483690" r:id="rId13"/>
    <p:sldLayoutId id="2147483652" r:id="rId14"/>
    <p:sldLayoutId id="2147483691" r:id="rId15"/>
    <p:sldLayoutId id="2147483692" r:id="rId16"/>
    <p:sldLayoutId id="2147483693" r:id="rId17"/>
  </p:sldLayoutIdLst>
  <p:txStyles>
    <p:titleStyle>
      <a:lvl1pPr algn="l" defTabSz="914400" rtl="0" eaLnBrk="1" latinLnBrk="0" hangingPunct="1">
        <a:lnSpc>
          <a:spcPct val="90000"/>
        </a:lnSpc>
        <a:spcBef>
          <a:spcPct val="0"/>
        </a:spcBef>
        <a:buNone/>
        <a:defRPr sz="4400" kern="1200">
          <a:solidFill>
            <a:schemeClr val="tx1"/>
          </a:solidFill>
          <a:latin typeface="Montserrat"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interreg-euro-med.eu/en/projects_monitoring_2023/"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F8F15E04-2778-E24B-BBA1-60C08A4575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0" y="5943600"/>
            <a:ext cx="12192000" cy="914400"/>
          </a:xfrm>
          <a:prstGeom prst="rect">
            <a:avLst/>
          </a:prstGeom>
        </p:spPr>
      </p:pic>
      <p:sp>
        <p:nvSpPr>
          <p:cNvPr id="9" name="TextBox 1">
            <a:extLst>
              <a:ext uri="{FF2B5EF4-FFF2-40B4-BE49-F238E27FC236}">
                <a16:creationId xmlns:a16="http://schemas.microsoft.com/office/drawing/2014/main" id="{A4F6F4C3-1342-0B46-9288-B0C06AA901FF}"/>
              </a:ext>
            </a:extLst>
          </p:cNvPr>
          <p:cNvSpPr txBox="1"/>
          <p:nvPr/>
        </p:nvSpPr>
        <p:spPr>
          <a:xfrm>
            <a:off x="2138082" y="2582614"/>
            <a:ext cx="7915835" cy="1754326"/>
          </a:xfrm>
          <a:prstGeom prst="rect">
            <a:avLst/>
          </a:prstGeom>
          <a:noFill/>
        </p:spPr>
        <p:txBody>
          <a:bodyPr wrap="square" rtlCol="0">
            <a:spAutoFit/>
          </a:bodyPr>
          <a:lstStyle/>
          <a:p>
            <a:pPr algn="ctr">
              <a:spcBef>
                <a:spcPts val="600"/>
              </a:spcBef>
              <a:spcAft>
                <a:spcPts val="600"/>
              </a:spcAft>
            </a:pPr>
            <a:r>
              <a:rPr lang="en-US" sz="3200" b="1" dirty="0">
                <a:solidFill>
                  <a:schemeClr val="bg1"/>
                </a:solidFill>
                <a:effectLst/>
                <a:latin typeface="Montserrat" pitchFamily="2" charset="0"/>
                <a:ea typeface="Calibri" panose="020F0502020204030204" pitchFamily="34" charset="0"/>
                <a:cs typeface="Times New Roman" panose="02020603050405020304" pitchFamily="18" charset="0"/>
              </a:rPr>
              <a:t>Communicate strategically</a:t>
            </a:r>
          </a:p>
          <a:p>
            <a:pPr algn="ctr">
              <a:spcBef>
                <a:spcPts val="600"/>
              </a:spcBef>
              <a:spcAft>
                <a:spcPts val="600"/>
              </a:spcAft>
            </a:pPr>
            <a:endParaRPr lang="en-US" sz="2800" b="1" dirty="0">
              <a:solidFill>
                <a:schemeClr val="bg1"/>
              </a:solidFill>
              <a:effectLst/>
              <a:latin typeface="Montserrat" pitchFamily="2" charset="0"/>
              <a:ea typeface="Calibri" panose="020F0502020204030204" pitchFamily="34" charset="0"/>
              <a:cs typeface="Times New Roman" panose="02020603050405020304" pitchFamily="18" charset="0"/>
            </a:endParaRPr>
          </a:p>
          <a:p>
            <a:pPr algn="ctr">
              <a:spcBef>
                <a:spcPts val="600"/>
              </a:spcBef>
              <a:spcAft>
                <a:spcPts val="600"/>
              </a:spcAft>
            </a:pPr>
            <a:r>
              <a:rPr lang="en-US" sz="2800" dirty="0">
                <a:solidFill>
                  <a:schemeClr val="bg1"/>
                </a:solidFill>
                <a:latin typeface="Montserrat" pitchFamily="2" charset="0"/>
                <a:ea typeface="Calibri" panose="020F0502020204030204" pitchFamily="34" charset="0"/>
                <a:cs typeface="Times New Roman" panose="02020603050405020304" pitchFamily="18" charset="0"/>
              </a:rPr>
              <a:t>How to draft a communication strategy</a:t>
            </a:r>
            <a:endParaRPr lang="en-US" sz="2800" dirty="0">
              <a:solidFill>
                <a:schemeClr val="bg1"/>
              </a:solidFill>
              <a:effectLst/>
              <a:latin typeface="Montserrat" pitchFamily="2" charset="0"/>
              <a:ea typeface="Calibri" panose="020F0502020204030204" pitchFamily="34" charset="0"/>
              <a:cs typeface="Times New Roman" panose="02020603050405020304" pitchFamily="18" charset="0"/>
            </a:endParaRPr>
          </a:p>
        </p:txBody>
      </p:sp>
      <p:cxnSp>
        <p:nvCxnSpPr>
          <p:cNvPr id="3" name="Connecteur droit 2">
            <a:extLst>
              <a:ext uri="{FF2B5EF4-FFF2-40B4-BE49-F238E27FC236}">
                <a16:creationId xmlns:a16="http://schemas.microsoft.com/office/drawing/2014/main" id="{8C414E82-DED9-DD9B-BBC1-EF3C187C3B98}"/>
              </a:ext>
            </a:extLst>
          </p:cNvPr>
          <p:cNvCxnSpPr>
            <a:cxnSpLocks/>
          </p:cNvCxnSpPr>
          <p:nvPr/>
        </p:nvCxnSpPr>
        <p:spPr>
          <a:xfrm>
            <a:off x="5500255" y="3509652"/>
            <a:ext cx="119149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79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325778-140F-4D7E-B87D-1C60DBC14907}"/>
              </a:ext>
            </a:extLst>
          </p:cNvPr>
          <p:cNvSpPr txBox="1"/>
          <p:nvPr/>
        </p:nvSpPr>
        <p:spPr>
          <a:xfrm>
            <a:off x="838200" y="1243787"/>
            <a:ext cx="10515600" cy="523220"/>
          </a:xfrm>
          <a:prstGeom prst="rect">
            <a:avLst/>
          </a:prstGeom>
          <a:noFill/>
        </p:spPr>
        <p:txBody>
          <a:bodyPr wrap="square" rtlCol="0">
            <a:spAutoFit/>
          </a:bodyPr>
          <a:lstStyle>
            <a:defPPr>
              <a:defRPr lang="en-US"/>
            </a:defPPr>
            <a:lvl1pPr>
              <a:defRPr sz="2800">
                <a:solidFill>
                  <a:srgbClr val="81C1D3"/>
                </a:solidFill>
                <a:latin typeface="Montserrat SemiBold" panose="00000700000000000000" pitchFamily="2" charset="0"/>
              </a:defRPr>
            </a:lvl1pPr>
          </a:lstStyle>
          <a:p>
            <a:r>
              <a:rPr lang="fr-FR" dirty="0"/>
              <a:t>5.1 Key </a:t>
            </a:r>
            <a:r>
              <a:rPr lang="fr-FR" dirty="0" err="1"/>
              <a:t>activities</a:t>
            </a:r>
            <a:r>
              <a:rPr lang="fr-FR" dirty="0"/>
              <a:t> - </a:t>
            </a:r>
            <a:r>
              <a:rPr lang="fr-FR" dirty="0" err="1"/>
              <a:t>Governance</a:t>
            </a:r>
            <a:endParaRPr lang="fr-FR" dirty="0"/>
          </a:p>
        </p:txBody>
      </p:sp>
      <p:sp>
        <p:nvSpPr>
          <p:cNvPr id="15" name="Rectangle 14">
            <a:extLst>
              <a:ext uri="{FF2B5EF4-FFF2-40B4-BE49-F238E27FC236}">
                <a16:creationId xmlns:a16="http://schemas.microsoft.com/office/drawing/2014/main" id="{F98D6DC5-D11E-4978-B854-3820CD2F7669}"/>
              </a:ext>
            </a:extLst>
          </p:cNvPr>
          <p:cNvSpPr/>
          <p:nvPr/>
        </p:nvSpPr>
        <p:spPr>
          <a:xfrm>
            <a:off x="838199" y="2132767"/>
            <a:ext cx="10515599" cy="3400931"/>
          </a:xfrm>
          <a:prstGeom prst="rect">
            <a:avLst/>
          </a:prstGeom>
        </p:spPr>
        <p:txBody>
          <a:bodyPr wrap="square">
            <a:spAutoFit/>
          </a:bodyPr>
          <a:lstStyle/>
          <a:p>
            <a:pPr marL="228600" indent="-228600" algn="just" rtl="0" fontAlgn="base">
              <a:buFont typeface="+mj-lt"/>
              <a:buAutoNum type="arabicPeriod"/>
            </a:pPr>
            <a:r>
              <a:rPr lang="en-US" sz="1400" b="0" i="0" dirty="0">
                <a:solidFill>
                  <a:srgbClr val="000000"/>
                </a:solidFill>
                <a:effectLst/>
                <a:latin typeface="Montserrat" panose="00000500000000000000" pitchFamily="2" charset="0"/>
              </a:rPr>
              <a:t>Management/regular update of the mission website;</a:t>
            </a:r>
          </a:p>
          <a:p>
            <a:pPr marL="228600" indent="-228600" algn="just" rtl="0" fontAlgn="base">
              <a:buFont typeface="+mj-lt"/>
              <a:buAutoNum type="arabicPeriod"/>
            </a:pPr>
            <a:r>
              <a:rPr lang="en-US" sz="1400" b="0" i="0" dirty="0">
                <a:solidFill>
                  <a:srgbClr val="000000"/>
                </a:solidFill>
                <a:effectLst/>
                <a:latin typeface="Montserrat" panose="00000500000000000000" pitchFamily="2" charset="0"/>
              </a:rPr>
              <a:t>Each Mission have to publish 1 Media Kit on the website;</a:t>
            </a:r>
          </a:p>
          <a:p>
            <a:pPr marL="228600" indent="-228600" algn="just" rtl="0" fontAlgn="base">
              <a:buFont typeface="+mj-lt"/>
              <a:buAutoNum type="arabicPeriod"/>
            </a:pPr>
            <a:r>
              <a:rPr lang="en-US" sz="1400" b="0" i="0" dirty="0">
                <a:solidFill>
                  <a:srgbClr val="000000"/>
                </a:solidFill>
                <a:effectLst/>
                <a:latin typeface="Montserrat" panose="00000500000000000000" pitchFamily="2" charset="0"/>
              </a:rPr>
              <a:t>Social media communication of/for the mission and active participation of the governance project in the </a:t>
            </a:r>
            <a:r>
              <a:rPr lang="en-US" sz="1400" b="0" i="0" dirty="0" err="1">
                <a:solidFill>
                  <a:srgbClr val="000000"/>
                </a:solidFill>
                <a:effectLst/>
                <a:latin typeface="Montserrat" panose="00000500000000000000" pitchFamily="2" charset="0"/>
              </a:rPr>
              <a:t>Programme</a:t>
            </a:r>
            <a:r>
              <a:rPr lang="en-US" sz="1400" b="0" i="0" dirty="0">
                <a:solidFill>
                  <a:srgbClr val="000000"/>
                </a:solidFill>
                <a:effectLst/>
                <a:latin typeface="Montserrat" panose="00000500000000000000" pitchFamily="2" charset="0"/>
              </a:rPr>
              <a:t> social media communication;  </a:t>
            </a:r>
          </a:p>
          <a:p>
            <a:pPr marL="228600" indent="-228600" algn="just" rtl="0" fontAlgn="base">
              <a:buFont typeface="+mj-lt"/>
              <a:buAutoNum type="arabicPeriod"/>
            </a:pPr>
            <a:r>
              <a:rPr lang="en-US" sz="1400" b="0" i="0" dirty="0">
                <a:solidFill>
                  <a:srgbClr val="000000"/>
                </a:solidFill>
                <a:effectLst/>
                <a:latin typeface="Montserrat" panose="00000500000000000000" pitchFamily="2" charset="0"/>
              </a:rPr>
              <a:t>Participation of the project communication officers in the Interreg Euro-MED communication working group</a:t>
            </a:r>
            <a:r>
              <a:rPr lang="en-US" sz="1400" dirty="0">
                <a:solidFill>
                  <a:srgbClr val="000000"/>
                </a:solidFill>
                <a:latin typeface="Montserrat" panose="00000500000000000000" pitchFamily="2" charset="0"/>
              </a:rPr>
              <a:t>;</a:t>
            </a:r>
            <a:endParaRPr lang="en-US" sz="1400" b="0" i="0" dirty="0">
              <a:solidFill>
                <a:srgbClr val="000000"/>
              </a:solidFill>
              <a:effectLst/>
              <a:latin typeface="Montserrat" panose="00000500000000000000" pitchFamily="2" charset="0"/>
            </a:endParaRPr>
          </a:p>
          <a:p>
            <a:pPr marL="228600" indent="-228600" algn="just" rtl="0" fontAlgn="base">
              <a:buFont typeface="+mj-lt"/>
              <a:buAutoNum type="arabicPeriod"/>
            </a:pPr>
            <a:r>
              <a:rPr lang="en-US" sz="1400" b="0" i="0" dirty="0">
                <a:solidFill>
                  <a:srgbClr val="000000"/>
                </a:solidFill>
                <a:effectLst/>
                <a:latin typeface="Montserrat" panose="00000500000000000000" pitchFamily="2" charset="0"/>
              </a:rPr>
              <a:t>Publication of  one mission brochure after 18 months of implementation of the project;</a:t>
            </a:r>
          </a:p>
          <a:p>
            <a:pPr marL="228600" indent="-228600" algn="just" rtl="0" fontAlgn="base">
              <a:buFont typeface="+mj-lt"/>
              <a:buAutoNum type="arabicPeriod"/>
            </a:pPr>
            <a:r>
              <a:rPr lang="en-US" sz="1400" dirty="0">
                <a:solidFill>
                  <a:srgbClr val="000000"/>
                </a:solidFill>
                <a:latin typeface="Montserrat" panose="00000500000000000000" pitchFamily="2" charset="0"/>
              </a:rPr>
              <a:t>Publication of s</a:t>
            </a:r>
            <a:r>
              <a:rPr lang="en-US" sz="1400" b="0" i="0" dirty="0">
                <a:solidFill>
                  <a:srgbClr val="000000"/>
                </a:solidFill>
                <a:effectLst/>
                <a:latin typeface="Montserrat" panose="00000500000000000000" pitchFamily="2" charset="0"/>
              </a:rPr>
              <a:t>hort summary of the selected mission projects 6 months after their respective start; </a:t>
            </a:r>
          </a:p>
          <a:p>
            <a:pPr marL="228600" indent="-228600" algn="just" rtl="0" fontAlgn="base">
              <a:buFont typeface="+mj-lt"/>
              <a:buAutoNum type="arabicPeriod"/>
            </a:pPr>
            <a:r>
              <a:rPr lang="en-US" sz="1400" dirty="0">
                <a:solidFill>
                  <a:srgbClr val="000000"/>
                </a:solidFill>
                <a:latin typeface="Montserrat" panose="00000500000000000000" pitchFamily="2" charset="0"/>
              </a:rPr>
              <a:t>Publication of o</a:t>
            </a:r>
            <a:r>
              <a:rPr lang="en-US" sz="1400" b="0" i="0" dirty="0">
                <a:solidFill>
                  <a:srgbClr val="000000"/>
                </a:solidFill>
                <a:effectLst/>
                <a:latin typeface="Montserrat" panose="00000500000000000000" pitchFamily="2" charset="0"/>
              </a:rPr>
              <a:t>ne video of the mission (promotional videos, coverage, video streaming of the events); </a:t>
            </a:r>
          </a:p>
          <a:p>
            <a:pPr marL="228600" indent="-228600" algn="just" rtl="0" fontAlgn="base">
              <a:buFont typeface="+mj-lt"/>
              <a:buAutoNum type="arabicPeriod"/>
            </a:pPr>
            <a:r>
              <a:rPr lang="en-US" sz="1400" b="0" i="0" dirty="0" err="1">
                <a:solidFill>
                  <a:srgbClr val="000000"/>
                </a:solidFill>
                <a:effectLst/>
                <a:latin typeface="Montserrat" panose="00000500000000000000" pitchFamily="2" charset="0"/>
              </a:rPr>
              <a:t>Organisation</a:t>
            </a:r>
            <a:r>
              <a:rPr lang="en-US" sz="1400" b="0" i="0" dirty="0">
                <a:solidFill>
                  <a:srgbClr val="000000"/>
                </a:solidFill>
                <a:effectLst/>
                <a:latin typeface="Montserrat" panose="00000500000000000000" pitchFamily="2" charset="0"/>
              </a:rPr>
              <a:t> of thematic events (involving projects and coordinated with the </a:t>
            </a:r>
            <a:r>
              <a:rPr lang="en-US" sz="1400" b="0" i="0" dirty="0" err="1">
                <a:solidFill>
                  <a:srgbClr val="000000"/>
                </a:solidFill>
                <a:effectLst/>
                <a:latin typeface="Montserrat" panose="00000500000000000000" pitchFamily="2" charset="0"/>
              </a:rPr>
              <a:t>Programme</a:t>
            </a:r>
            <a:r>
              <a:rPr lang="en-US" sz="1400" b="0" i="0" dirty="0">
                <a:solidFill>
                  <a:srgbClr val="000000"/>
                </a:solidFill>
                <a:effectLst/>
                <a:latin typeface="Montserrat" panose="00000500000000000000" pitchFamily="2" charset="0"/>
              </a:rPr>
              <a:t>)</a:t>
            </a:r>
            <a:r>
              <a:rPr lang="en-US" sz="1400" dirty="0">
                <a:solidFill>
                  <a:srgbClr val="000000"/>
                </a:solidFill>
                <a:latin typeface="Montserrat" panose="00000500000000000000" pitchFamily="2" charset="0"/>
              </a:rPr>
              <a:t> and  k</a:t>
            </a:r>
            <a:r>
              <a:rPr lang="en-US" sz="1400" b="0" i="0" dirty="0">
                <a:solidFill>
                  <a:srgbClr val="000000"/>
                </a:solidFill>
                <a:effectLst/>
                <a:latin typeface="Montserrat" panose="00000500000000000000" pitchFamily="2" charset="0"/>
              </a:rPr>
              <a:t>ey events (as preparatory meeting, official kick-off, mid-term conference, final conference);</a:t>
            </a:r>
          </a:p>
          <a:p>
            <a:pPr marL="228600" indent="-228600" algn="just" rtl="0" fontAlgn="base">
              <a:buFont typeface="+mj-lt"/>
              <a:buAutoNum type="arabicPeriod"/>
            </a:pPr>
            <a:r>
              <a:rPr lang="en-US" sz="1400" b="0" i="0" dirty="0">
                <a:solidFill>
                  <a:srgbClr val="000000"/>
                </a:solidFill>
                <a:effectLst/>
                <a:latin typeface="Montserrat" panose="00000500000000000000" pitchFamily="2" charset="0"/>
              </a:rPr>
              <a:t>Participation in </a:t>
            </a:r>
            <a:r>
              <a:rPr lang="en-US" sz="1400" b="0" i="0" dirty="0" err="1">
                <a:solidFill>
                  <a:srgbClr val="000000"/>
                </a:solidFill>
                <a:effectLst/>
                <a:latin typeface="Montserrat" panose="00000500000000000000" pitchFamily="2" charset="0"/>
              </a:rPr>
              <a:t>Programme</a:t>
            </a:r>
            <a:r>
              <a:rPr lang="en-US" sz="1400" b="0" i="0" dirty="0">
                <a:solidFill>
                  <a:srgbClr val="000000"/>
                </a:solidFill>
                <a:effectLst/>
                <a:latin typeface="Montserrat" panose="00000500000000000000" pitchFamily="2" charset="0"/>
              </a:rPr>
              <a:t> events and active contribution (with possible co-</a:t>
            </a:r>
            <a:r>
              <a:rPr lang="en-US" sz="1400" b="0" i="0" dirty="0" err="1">
                <a:solidFill>
                  <a:srgbClr val="000000"/>
                </a:solidFill>
                <a:effectLst/>
                <a:latin typeface="Montserrat" panose="00000500000000000000" pitchFamily="2" charset="0"/>
              </a:rPr>
              <a:t>organisation</a:t>
            </a:r>
            <a:r>
              <a:rPr lang="en-US" sz="1400" b="0" i="0" dirty="0">
                <a:solidFill>
                  <a:srgbClr val="000000"/>
                </a:solidFill>
                <a:effectLst/>
                <a:latin typeface="Montserrat" panose="00000500000000000000" pitchFamily="2" charset="0"/>
              </a:rPr>
              <a:t>); </a:t>
            </a:r>
          </a:p>
          <a:p>
            <a:pPr marL="228600" indent="-228600" algn="just" rtl="0" fontAlgn="base">
              <a:buFont typeface="+mj-lt"/>
              <a:buAutoNum type="arabicPeriod"/>
            </a:pPr>
            <a:r>
              <a:rPr lang="en-US" sz="1400" b="0" i="0" dirty="0">
                <a:solidFill>
                  <a:srgbClr val="000000"/>
                </a:solidFill>
                <a:effectLst/>
                <a:latin typeface="Montserrat" panose="00000500000000000000" pitchFamily="2" charset="0"/>
              </a:rPr>
              <a:t>Presentation at and contribution to external events (with thematic projects and other missions etc.);  </a:t>
            </a:r>
          </a:p>
          <a:p>
            <a:pPr marL="228600" indent="-228600" algn="just" rtl="0" fontAlgn="base">
              <a:buFont typeface="+mj-lt"/>
              <a:buAutoNum type="arabicPeriod"/>
            </a:pPr>
            <a:r>
              <a:rPr lang="en-US" sz="1400" b="0" i="0" dirty="0">
                <a:solidFill>
                  <a:srgbClr val="000000"/>
                </a:solidFill>
                <a:effectLst/>
                <a:latin typeface="Montserrat" panose="00000500000000000000" pitchFamily="2" charset="0"/>
              </a:rPr>
              <a:t>Public Relations and press relations;  </a:t>
            </a:r>
          </a:p>
          <a:p>
            <a:pPr marL="228600" indent="-228600" algn="just" rtl="0" fontAlgn="base">
              <a:buFont typeface="+mj-lt"/>
              <a:buAutoNum type="arabicPeriod"/>
            </a:pPr>
            <a:r>
              <a:rPr lang="en-US" sz="1400" b="0" i="0" dirty="0">
                <a:solidFill>
                  <a:srgbClr val="000000"/>
                </a:solidFill>
                <a:effectLst/>
                <a:latin typeface="Montserrat" panose="00000500000000000000" pitchFamily="2" charset="0"/>
              </a:rPr>
              <a:t>Advocacy activities with relevant international networks and at the EP/</a:t>
            </a:r>
            <a:r>
              <a:rPr lang="en-US" sz="1400" b="0" i="0" dirty="0" err="1">
                <a:solidFill>
                  <a:srgbClr val="000000"/>
                </a:solidFill>
                <a:effectLst/>
                <a:latin typeface="Montserrat" panose="00000500000000000000" pitchFamily="2" charset="0"/>
              </a:rPr>
              <a:t>CoR</a:t>
            </a:r>
            <a:r>
              <a:rPr lang="en-US" sz="1400" b="0" i="0" dirty="0">
                <a:solidFill>
                  <a:srgbClr val="000000"/>
                </a:solidFill>
                <a:effectLst/>
                <a:latin typeface="Montserrat" panose="00000500000000000000" pitchFamily="2" charset="0"/>
              </a:rPr>
              <a:t>/EC, if needed be but not only.  </a:t>
            </a:r>
            <a:endParaRPr lang="en-US" sz="1400" b="0" i="0" dirty="0">
              <a:solidFill>
                <a:srgbClr val="000000"/>
              </a:solidFill>
              <a:effectLst/>
              <a:latin typeface="Segoe UI" panose="020B0502040204020203" pitchFamily="34" charset="0"/>
            </a:endParaRPr>
          </a:p>
          <a:p>
            <a:pPr>
              <a:spcBef>
                <a:spcPts val="600"/>
              </a:spcBef>
              <a:spcAft>
                <a:spcPts val="600"/>
              </a:spcAft>
            </a:pPr>
            <a:endParaRPr lang="en-US" sz="1400" dirty="0">
              <a:latin typeface="Montserrat" panose="00000500000000000000" pitchFamily="2" charset="0"/>
            </a:endParaRPr>
          </a:p>
        </p:txBody>
      </p:sp>
    </p:spTree>
    <p:extLst>
      <p:ext uri="{BB962C8B-B14F-4D97-AF65-F5344CB8AC3E}">
        <p14:creationId xmlns:p14="http://schemas.microsoft.com/office/powerpoint/2010/main" val="4176387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325778-140F-4D7E-B87D-1C60DBC14907}"/>
              </a:ext>
            </a:extLst>
          </p:cNvPr>
          <p:cNvSpPr txBox="1"/>
          <p:nvPr/>
        </p:nvSpPr>
        <p:spPr>
          <a:xfrm>
            <a:off x="838200" y="1243787"/>
            <a:ext cx="10515600" cy="523220"/>
          </a:xfrm>
          <a:prstGeom prst="rect">
            <a:avLst/>
          </a:prstGeom>
          <a:noFill/>
        </p:spPr>
        <p:txBody>
          <a:bodyPr wrap="square" rtlCol="0">
            <a:spAutoFit/>
          </a:bodyPr>
          <a:lstStyle>
            <a:defPPr>
              <a:defRPr lang="en-US"/>
            </a:defPPr>
            <a:lvl1pPr>
              <a:defRPr sz="2800">
                <a:solidFill>
                  <a:srgbClr val="81C1D3"/>
                </a:solidFill>
                <a:latin typeface="Montserrat SemiBold" panose="00000700000000000000" pitchFamily="2" charset="0"/>
              </a:defRPr>
            </a:lvl1pPr>
          </a:lstStyle>
          <a:p>
            <a:r>
              <a:rPr lang="fr-FR" dirty="0"/>
              <a:t>5.2 Key </a:t>
            </a:r>
            <a:r>
              <a:rPr lang="fr-FR" dirty="0" err="1"/>
              <a:t>activities</a:t>
            </a:r>
            <a:r>
              <a:rPr lang="fr-FR" dirty="0"/>
              <a:t> - </a:t>
            </a:r>
            <a:r>
              <a:rPr lang="fr-FR" dirty="0" err="1"/>
              <a:t>Thematic</a:t>
            </a:r>
            <a:endParaRPr lang="fr-FR" dirty="0"/>
          </a:p>
        </p:txBody>
      </p:sp>
      <p:sp>
        <p:nvSpPr>
          <p:cNvPr id="15" name="Rectangle 14">
            <a:extLst>
              <a:ext uri="{FF2B5EF4-FFF2-40B4-BE49-F238E27FC236}">
                <a16:creationId xmlns:a16="http://schemas.microsoft.com/office/drawing/2014/main" id="{F98D6DC5-D11E-4978-B854-3820CD2F7669}"/>
              </a:ext>
            </a:extLst>
          </p:cNvPr>
          <p:cNvSpPr/>
          <p:nvPr/>
        </p:nvSpPr>
        <p:spPr>
          <a:xfrm>
            <a:off x="838199" y="2132767"/>
            <a:ext cx="10515599" cy="2677656"/>
          </a:xfrm>
          <a:prstGeom prst="rect">
            <a:avLst/>
          </a:prstGeom>
        </p:spPr>
        <p:txBody>
          <a:bodyPr wrap="square">
            <a:spAutoFit/>
          </a:bodyPr>
          <a:lstStyle/>
          <a:p>
            <a:pPr marL="228600" indent="-228600" algn="just" rtl="0" fontAlgn="base">
              <a:buFont typeface="+mj-lt"/>
              <a:buAutoNum type="arabicPeriod"/>
            </a:pPr>
            <a:r>
              <a:rPr lang="en-US" sz="1400" b="0" i="0" dirty="0">
                <a:solidFill>
                  <a:srgbClr val="000000"/>
                </a:solidFill>
                <a:effectLst/>
                <a:latin typeface="Montserrat" panose="00000500000000000000" pitchFamily="2" charset="0"/>
              </a:rPr>
              <a:t>Management/regular update of the project website provided by the </a:t>
            </a:r>
            <a:r>
              <a:rPr lang="en-US" sz="1400" b="0" i="0" dirty="0" err="1">
                <a:solidFill>
                  <a:srgbClr val="000000"/>
                </a:solidFill>
                <a:effectLst/>
                <a:latin typeface="Montserrat" panose="00000500000000000000" pitchFamily="2" charset="0"/>
              </a:rPr>
              <a:t>Programme</a:t>
            </a:r>
            <a:r>
              <a:rPr lang="en-US" sz="1400" b="0" i="0" dirty="0">
                <a:solidFill>
                  <a:srgbClr val="000000"/>
                </a:solidFill>
                <a:effectLst/>
                <a:latin typeface="Montserrat" panose="00000500000000000000" pitchFamily="2" charset="0"/>
              </a:rPr>
              <a:t>; </a:t>
            </a:r>
          </a:p>
          <a:p>
            <a:pPr marL="228600" indent="-228600" algn="just" rtl="0" fontAlgn="base">
              <a:buFont typeface="+mj-lt"/>
              <a:buAutoNum type="arabicPeriod"/>
            </a:pPr>
            <a:r>
              <a:rPr lang="en-US" sz="1400" b="0" i="0" dirty="0">
                <a:solidFill>
                  <a:srgbClr val="000000"/>
                </a:solidFill>
                <a:effectLst/>
                <a:latin typeface="Montserrat" panose="00000500000000000000" pitchFamily="2" charset="0"/>
              </a:rPr>
              <a:t>Publish 1 Media Kit on the website;</a:t>
            </a:r>
          </a:p>
          <a:p>
            <a:pPr marL="228600" indent="-228600" algn="just" fontAlgn="base">
              <a:buFont typeface="+mj-lt"/>
              <a:buAutoNum type="arabicPeriod"/>
            </a:pPr>
            <a:r>
              <a:rPr lang="en-US" sz="1400" b="0" i="0" dirty="0">
                <a:solidFill>
                  <a:srgbClr val="000000"/>
                </a:solidFill>
                <a:effectLst/>
                <a:latin typeface="Montserrat" panose="00000500000000000000" pitchFamily="2" charset="0"/>
              </a:rPr>
              <a:t>Publication of at least one short video presenting the project (30 sec up to 2min maximum);</a:t>
            </a:r>
          </a:p>
          <a:p>
            <a:pPr marL="228600" indent="-228600" algn="just" fontAlgn="base">
              <a:buFont typeface="+mj-lt"/>
              <a:buAutoNum type="arabicPeriod"/>
            </a:pPr>
            <a:r>
              <a:rPr lang="en-US" sz="1400" b="0" i="0" dirty="0">
                <a:solidFill>
                  <a:srgbClr val="000000"/>
                </a:solidFill>
                <a:effectLst/>
                <a:latin typeface="Montserrat" panose="00000500000000000000" pitchFamily="2" charset="0"/>
              </a:rPr>
              <a:t>Publication of at least one final promotional item presenting the project results and tailored to the main target; </a:t>
            </a:r>
          </a:p>
          <a:p>
            <a:pPr marL="228600" indent="-228600" algn="just" fontAlgn="base">
              <a:buFont typeface="+mj-lt"/>
              <a:buAutoNum type="arabicPeriod"/>
            </a:pPr>
            <a:r>
              <a:rPr lang="en-US" sz="1400" b="0" i="0" dirty="0">
                <a:solidFill>
                  <a:srgbClr val="000000"/>
                </a:solidFill>
                <a:effectLst/>
                <a:latin typeface="Montserrat" panose="00000500000000000000" pitchFamily="2" charset="0"/>
              </a:rPr>
              <a:t>At least one promotional activity to promote the final result(s) </a:t>
            </a:r>
            <a:r>
              <a:rPr lang="en-US" sz="1400" dirty="0">
                <a:solidFill>
                  <a:srgbClr val="000000"/>
                </a:solidFill>
                <a:latin typeface="Montserrat" panose="00000500000000000000" pitchFamily="2" charset="0"/>
              </a:rPr>
              <a:t>(as </a:t>
            </a:r>
            <a:r>
              <a:rPr lang="en-US" sz="1400" b="0" i="0" dirty="0">
                <a:solidFill>
                  <a:srgbClr val="000000"/>
                </a:solidFill>
                <a:effectLst/>
                <a:latin typeface="Montserrat" panose="00000500000000000000" pitchFamily="2" charset="0"/>
              </a:rPr>
              <a:t>social media campaign, an event, exhibition, seminar);</a:t>
            </a:r>
            <a:endParaRPr lang="en-US" sz="1400" dirty="0">
              <a:solidFill>
                <a:srgbClr val="000000"/>
              </a:solidFill>
              <a:latin typeface="Montserrat" panose="00000500000000000000" pitchFamily="2" charset="0"/>
            </a:endParaRPr>
          </a:p>
          <a:p>
            <a:pPr marL="228600" indent="-228600" algn="just" fontAlgn="base">
              <a:buFont typeface="+mj-lt"/>
              <a:buAutoNum type="arabicPeriod"/>
            </a:pPr>
            <a:r>
              <a:rPr lang="en-US" sz="1400" b="0" i="0" dirty="0">
                <a:solidFill>
                  <a:srgbClr val="000000"/>
                </a:solidFill>
                <a:effectLst/>
                <a:latin typeface="Montserrat" panose="00000500000000000000" pitchFamily="2" charset="0"/>
              </a:rPr>
              <a:t>Presentation at and contribution to external events (</a:t>
            </a:r>
            <a:r>
              <a:rPr lang="en-US" sz="1400" dirty="0">
                <a:solidFill>
                  <a:srgbClr val="000000"/>
                </a:solidFill>
                <a:latin typeface="Montserrat" panose="00000500000000000000" pitchFamily="2" charset="0"/>
              </a:rPr>
              <a:t>as </a:t>
            </a:r>
            <a:r>
              <a:rPr lang="en-US" sz="1400" b="0" i="0" dirty="0">
                <a:solidFill>
                  <a:srgbClr val="000000"/>
                </a:solidFill>
                <a:effectLst/>
                <a:latin typeface="Montserrat" panose="00000500000000000000" pitchFamily="2" charset="0"/>
              </a:rPr>
              <a:t>with other projects, the community of projects); </a:t>
            </a:r>
          </a:p>
          <a:p>
            <a:pPr marL="228600" indent="-228600" algn="just" fontAlgn="base">
              <a:buFont typeface="+mj-lt"/>
              <a:buAutoNum type="arabicPeriod"/>
            </a:pPr>
            <a:r>
              <a:rPr lang="en-US" sz="1400" b="0" i="0" dirty="0">
                <a:solidFill>
                  <a:srgbClr val="000000"/>
                </a:solidFill>
                <a:effectLst/>
                <a:latin typeface="Montserrat" panose="00000500000000000000" pitchFamily="2" charset="0"/>
              </a:rPr>
              <a:t>At least one activity targeted to the general public, possibly via local, regional or </a:t>
            </a:r>
            <a:r>
              <a:rPr lang="en-US" sz="1400" b="0" i="0" dirty="0" err="1">
                <a:solidFill>
                  <a:srgbClr val="000000"/>
                </a:solidFill>
                <a:effectLst/>
                <a:latin typeface="Montserrat" panose="00000500000000000000" pitchFamily="2" charset="0"/>
              </a:rPr>
              <a:t>specialised</a:t>
            </a:r>
            <a:r>
              <a:rPr lang="en-US" sz="1400" b="0" i="0" dirty="0">
                <a:solidFill>
                  <a:srgbClr val="000000"/>
                </a:solidFill>
                <a:effectLst/>
                <a:latin typeface="Montserrat" panose="00000500000000000000" pitchFamily="2" charset="0"/>
              </a:rPr>
              <a:t> media, in line with the target; </a:t>
            </a:r>
          </a:p>
          <a:p>
            <a:pPr marL="228600" indent="-228600" algn="just" fontAlgn="base">
              <a:buFont typeface="+mj-lt"/>
              <a:buAutoNum type="arabicPeriod"/>
            </a:pPr>
            <a:r>
              <a:rPr lang="en-US" sz="1400" b="0" i="0" dirty="0">
                <a:solidFill>
                  <a:srgbClr val="000000"/>
                </a:solidFill>
                <a:effectLst/>
                <a:latin typeface="Montserrat" panose="00000500000000000000" pitchFamily="2" charset="0"/>
              </a:rPr>
              <a:t>Participation in information and training seminars (and/or following guidance provided) </a:t>
            </a:r>
            <a:r>
              <a:rPr lang="en-US" sz="1400" b="0" i="0" dirty="0" err="1">
                <a:solidFill>
                  <a:srgbClr val="000000"/>
                </a:solidFill>
                <a:effectLst/>
                <a:latin typeface="Montserrat" panose="00000500000000000000" pitchFamily="2" charset="0"/>
              </a:rPr>
              <a:t>organised</a:t>
            </a:r>
            <a:r>
              <a:rPr lang="en-US" sz="1400" b="0" i="0" dirty="0">
                <a:solidFill>
                  <a:srgbClr val="000000"/>
                </a:solidFill>
                <a:effectLst/>
                <a:latin typeface="Montserrat" panose="00000500000000000000" pitchFamily="2" charset="0"/>
              </a:rPr>
              <a:t> by the </a:t>
            </a:r>
            <a:r>
              <a:rPr lang="en-US" sz="1400" b="0" i="0" dirty="0" err="1">
                <a:solidFill>
                  <a:srgbClr val="000000"/>
                </a:solidFill>
                <a:effectLst/>
                <a:latin typeface="Montserrat" panose="00000500000000000000" pitchFamily="2" charset="0"/>
              </a:rPr>
              <a:t>Programme</a:t>
            </a:r>
            <a:r>
              <a:rPr lang="en-US" sz="1400" dirty="0">
                <a:solidFill>
                  <a:srgbClr val="000000"/>
                </a:solidFill>
                <a:latin typeface="Montserrat" panose="00000500000000000000" pitchFamily="2" charset="0"/>
              </a:rPr>
              <a:t>;</a:t>
            </a:r>
            <a:r>
              <a:rPr lang="en-US" sz="1400" b="0" i="0" dirty="0">
                <a:solidFill>
                  <a:srgbClr val="000000"/>
                </a:solidFill>
                <a:effectLst/>
                <a:latin typeface="Montserrat" panose="00000500000000000000" pitchFamily="2" charset="0"/>
              </a:rPr>
              <a:t> </a:t>
            </a:r>
          </a:p>
          <a:p>
            <a:pPr marL="228600" indent="-228600" algn="just" fontAlgn="base">
              <a:buFont typeface="+mj-lt"/>
              <a:buAutoNum type="arabicPeriod"/>
            </a:pPr>
            <a:r>
              <a:rPr lang="en-US" sz="1400" b="0" i="0" dirty="0">
                <a:solidFill>
                  <a:srgbClr val="000000"/>
                </a:solidFill>
                <a:effectLst/>
                <a:latin typeface="Montserrat" panose="00000500000000000000" pitchFamily="2" charset="0"/>
              </a:rPr>
              <a:t>Web platform trainings (Communication trainings, other capacity building seminars). </a:t>
            </a:r>
          </a:p>
        </p:txBody>
      </p:sp>
    </p:spTree>
    <p:extLst>
      <p:ext uri="{BB962C8B-B14F-4D97-AF65-F5344CB8AC3E}">
        <p14:creationId xmlns:p14="http://schemas.microsoft.com/office/powerpoint/2010/main" val="2779607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325778-140F-4D7E-B87D-1C60DBC14907}"/>
              </a:ext>
            </a:extLst>
          </p:cNvPr>
          <p:cNvSpPr txBox="1"/>
          <p:nvPr/>
        </p:nvSpPr>
        <p:spPr>
          <a:xfrm>
            <a:off x="838200" y="1243787"/>
            <a:ext cx="10515600" cy="523220"/>
          </a:xfrm>
          <a:prstGeom prst="rect">
            <a:avLst/>
          </a:prstGeom>
          <a:noFill/>
        </p:spPr>
        <p:txBody>
          <a:bodyPr wrap="square" rtlCol="0">
            <a:spAutoFit/>
          </a:bodyPr>
          <a:lstStyle>
            <a:defPPr>
              <a:defRPr lang="en-US"/>
            </a:defPPr>
            <a:lvl1pPr>
              <a:defRPr sz="2800">
                <a:solidFill>
                  <a:srgbClr val="81C1D3"/>
                </a:solidFill>
                <a:latin typeface="Montserrat SemiBold" panose="00000700000000000000" pitchFamily="2" charset="0"/>
              </a:defRPr>
            </a:lvl1pPr>
          </a:lstStyle>
          <a:p>
            <a:r>
              <a:rPr lang="fr-FR" dirty="0"/>
              <a:t>5.3 Key </a:t>
            </a:r>
            <a:r>
              <a:rPr lang="fr-FR" dirty="0" err="1"/>
              <a:t>activities</a:t>
            </a:r>
            <a:r>
              <a:rPr lang="fr-FR" dirty="0"/>
              <a:t> – </a:t>
            </a:r>
            <a:r>
              <a:rPr lang="fr-FR" dirty="0" err="1"/>
              <a:t>Study</a:t>
            </a:r>
            <a:r>
              <a:rPr lang="fr-FR" dirty="0"/>
              <a:t> &amp; Test</a:t>
            </a:r>
          </a:p>
        </p:txBody>
      </p:sp>
      <p:sp>
        <p:nvSpPr>
          <p:cNvPr id="15" name="Rectangle 14">
            <a:extLst>
              <a:ext uri="{FF2B5EF4-FFF2-40B4-BE49-F238E27FC236}">
                <a16:creationId xmlns:a16="http://schemas.microsoft.com/office/drawing/2014/main" id="{F98D6DC5-D11E-4978-B854-3820CD2F7669}"/>
              </a:ext>
            </a:extLst>
          </p:cNvPr>
          <p:cNvSpPr/>
          <p:nvPr/>
        </p:nvSpPr>
        <p:spPr>
          <a:xfrm>
            <a:off x="838199" y="2132767"/>
            <a:ext cx="10515599" cy="2031325"/>
          </a:xfrm>
          <a:prstGeom prst="rect">
            <a:avLst/>
          </a:prstGeom>
        </p:spPr>
        <p:txBody>
          <a:bodyPr wrap="square">
            <a:spAutoFit/>
          </a:bodyPr>
          <a:lstStyle/>
          <a:p>
            <a:pPr marL="228600" indent="-228600" rtl="0" fontAlgn="base">
              <a:buFont typeface="+mj-lt"/>
              <a:buAutoNum type="arabicPeriod"/>
            </a:pPr>
            <a:r>
              <a:rPr lang="en-US" sz="1400" b="0" i="0" dirty="0">
                <a:solidFill>
                  <a:srgbClr val="000000"/>
                </a:solidFill>
                <a:effectLst/>
                <a:latin typeface="Montserrat" panose="00000500000000000000" pitchFamily="2" charset="0"/>
              </a:rPr>
              <a:t>Publish 1 short project summary targeting the general public in both languages: French and English</a:t>
            </a:r>
            <a:r>
              <a:rPr lang="en-US" sz="1400" dirty="0">
                <a:solidFill>
                  <a:srgbClr val="000000"/>
                </a:solidFill>
                <a:latin typeface="Montserrat" panose="00000500000000000000" pitchFamily="2" charset="0"/>
              </a:rPr>
              <a:t> </a:t>
            </a:r>
            <a:r>
              <a:rPr lang="en-US" sz="1400" b="0" i="0" dirty="0">
                <a:solidFill>
                  <a:srgbClr val="000000"/>
                </a:solidFill>
                <a:effectLst/>
                <a:latin typeface="Montserrat" panose="00000500000000000000" pitchFamily="2" charset="0"/>
              </a:rPr>
              <a:t>(Technical studies and tests may be difficult to understand by a non-</a:t>
            </a:r>
            <a:r>
              <a:rPr lang="en-US" sz="1400" b="0" i="0" dirty="0" err="1">
                <a:solidFill>
                  <a:srgbClr val="000000"/>
                </a:solidFill>
                <a:effectLst/>
                <a:latin typeface="Montserrat" panose="00000500000000000000" pitchFamily="2" charset="0"/>
              </a:rPr>
              <a:t>specialised</a:t>
            </a:r>
            <a:r>
              <a:rPr lang="en-US" sz="1400" b="0" i="0" dirty="0">
                <a:solidFill>
                  <a:srgbClr val="000000"/>
                </a:solidFill>
                <a:effectLst/>
                <a:latin typeface="Montserrat" panose="00000500000000000000" pitchFamily="2" charset="0"/>
              </a:rPr>
              <a:t> audience. Therefore, project partners are highly recommended to use an accessible language and a user-friendly format to make the whole concept and its details easily understandabl</a:t>
            </a:r>
            <a:r>
              <a:rPr lang="en-US" sz="1400" dirty="0">
                <a:solidFill>
                  <a:srgbClr val="000000"/>
                </a:solidFill>
                <a:latin typeface="Montserrat" panose="00000500000000000000" pitchFamily="2" charset="0"/>
              </a:rPr>
              <a:t>e);</a:t>
            </a:r>
            <a:endParaRPr lang="en-US" sz="1400" b="0" i="0" dirty="0">
              <a:solidFill>
                <a:srgbClr val="000000"/>
              </a:solidFill>
              <a:effectLst/>
              <a:latin typeface="Montserrat" panose="00000500000000000000" pitchFamily="2" charset="0"/>
            </a:endParaRPr>
          </a:p>
          <a:p>
            <a:pPr marL="228600" indent="-228600" rtl="0" fontAlgn="base">
              <a:buFont typeface="+mj-lt"/>
              <a:buAutoNum type="arabicPeriod"/>
            </a:pPr>
            <a:r>
              <a:rPr lang="en-US" sz="1400" b="0" i="0" dirty="0">
                <a:solidFill>
                  <a:srgbClr val="000000"/>
                </a:solidFill>
                <a:effectLst/>
                <a:latin typeface="Montserrat" panose="00000500000000000000" pitchFamily="2" charset="0"/>
              </a:rPr>
              <a:t>Results of analyses, studies and tests shall be communicated to projects target groups in the most adapted ways, according to the practices of the targets;  </a:t>
            </a:r>
          </a:p>
          <a:p>
            <a:pPr marL="228600" indent="-228600" rtl="0" fontAlgn="base">
              <a:buFont typeface="+mj-lt"/>
              <a:buAutoNum type="arabicPeriod"/>
            </a:pPr>
            <a:r>
              <a:rPr lang="en-US" sz="1400" b="0" i="0" dirty="0">
                <a:solidFill>
                  <a:srgbClr val="000000"/>
                </a:solidFill>
                <a:effectLst/>
                <a:latin typeface="Montserrat" panose="00000500000000000000" pitchFamily="2" charset="0"/>
              </a:rPr>
              <a:t>Study Projects can include the reinforcement or establishment of networks. It is advised to implement specific coordination and information tools to communicate a network to ensure that the members of the network can receive up to date information, exchange, be identified</a:t>
            </a:r>
            <a:r>
              <a:rPr lang="en-US" sz="1400" dirty="0">
                <a:solidFill>
                  <a:srgbClr val="000000"/>
                </a:solidFill>
                <a:latin typeface="Montserrat" panose="00000500000000000000" pitchFamily="2" charset="0"/>
              </a:rPr>
              <a:t>.</a:t>
            </a:r>
            <a:endParaRPr lang="en-US" sz="1400" b="0" i="0" dirty="0">
              <a:solidFill>
                <a:srgbClr val="000000"/>
              </a:solidFill>
              <a:effectLst/>
              <a:latin typeface="Montserrat" panose="00000500000000000000" pitchFamily="2" charset="0"/>
            </a:endParaRPr>
          </a:p>
        </p:txBody>
      </p:sp>
    </p:spTree>
    <p:extLst>
      <p:ext uri="{BB962C8B-B14F-4D97-AF65-F5344CB8AC3E}">
        <p14:creationId xmlns:p14="http://schemas.microsoft.com/office/powerpoint/2010/main" val="2643467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325778-140F-4D7E-B87D-1C60DBC14907}"/>
              </a:ext>
            </a:extLst>
          </p:cNvPr>
          <p:cNvSpPr txBox="1"/>
          <p:nvPr/>
        </p:nvSpPr>
        <p:spPr>
          <a:xfrm>
            <a:off x="838200" y="1243787"/>
            <a:ext cx="10515600" cy="523220"/>
          </a:xfrm>
          <a:prstGeom prst="rect">
            <a:avLst/>
          </a:prstGeom>
          <a:noFill/>
        </p:spPr>
        <p:txBody>
          <a:bodyPr wrap="square" rtlCol="0">
            <a:spAutoFit/>
          </a:bodyPr>
          <a:lstStyle>
            <a:defPPr>
              <a:defRPr lang="en-US"/>
            </a:defPPr>
            <a:lvl1pPr>
              <a:defRPr sz="2800">
                <a:solidFill>
                  <a:srgbClr val="81C1D3"/>
                </a:solidFill>
                <a:latin typeface="Montserrat SemiBold" panose="00000700000000000000" pitchFamily="2" charset="0"/>
              </a:defRPr>
            </a:lvl1pPr>
          </a:lstStyle>
          <a:p>
            <a:r>
              <a:rPr lang="fr-FR" dirty="0"/>
              <a:t>5.4 Key </a:t>
            </a:r>
            <a:r>
              <a:rPr lang="fr-FR" dirty="0" err="1"/>
              <a:t>activities</a:t>
            </a:r>
            <a:r>
              <a:rPr lang="fr-FR" dirty="0"/>
              <a:t> – Transfer</a:t>
            </a:r>
          </a:p>
        </p:txBody>
      </p:sp>
      <p:sp>
        <p:nvSpPr>
          <p:cNvPr id="15" name="Rectangle 14">
            <a:extLst>
              <a:ext uri="{FF2B5EF4-FFF2-40B4-BE49-F238E27FC236}">
                <a16:creationId xmlns:a16="http://schemas.microsoft.com/office/drawing/2014/main" id="{F98D6DC5-D11E-4978-B854-3820CD2F7669}"/>
              </a:ext>
            </a:extLst>
          </p:cNvPr>
          <p:cNvSpPr/>
          <p:nvPr/>
        </p:nvSpPr>
        <p:spPr>
          <a:xfrm>
            <a:off x="838199" y="2132767"/>
            <a:ext cx="10515599" cy="3108543"/>
          </a:xfrm>
          <a:prstGeom prst="rect">
            <a:avLst/>
          </a:prstGeom>
        </p:spPr>
        <p:txBody>
          <a:bodyPr wrap="square">
            <a:spAutoFit/>
          </a:bodyPr>
          <a:lstStyle/>
          <a:p>
            <a:pPr algn="just" rtl="0" fontAlgn="base"/>
            <a:r>
              <a:rPr lang="en-US" sz="1400" i="0" dirty="0">
                <a:solidFill>
                  <a:srgbClr val="000000"/>
                </a:solidFill>
                <a:effectLst/>
                <a:latin typeface="Montserrat" panose="00000500000000000000" pitchFamily="2" charset="0"/>
              </a:rPr>
              <a:t>Transfer Projects must transfer results from previous projects to territories and targeted beneficiaries. </a:t>
            </a:r>
            <a:endParaRPr lang="en-US" sz="1400" dirty="0">
              <a:solidFill>
                <a:srgbClr val="000000"/>
              </a:solidFill>
              <a:latin typeface="Montserrat" panose="00000500000000000000" pitchFamily="2" charset="0"/>
            </a:endParaRPr>
          </a:p>
          <a:p>
            <a:pPr algn="just" rtl="0" fontAlgn="base"/>
            <a:r>
              <a:rPr lang="en-US" sz="1400" i="0" dirty="0">
                <a:solidFill>
                  <a:srgbClr val="000000"/>
                </a:solidFill>
                <a:effectLst/>
                <a:latin typeface="Montserrat" panose="00000500000000000000" pitchFamily="2" charset="0"/>
              </a:rPr>
              <a:t>This means that concrete actions on local or regional level or directed to specific targets should be undertaken to raise awareness of the target public.  </a:t>
            </a:r>
          </a:p>
          <a:p>
            <a:pPr algn="just" rtl="0" fontAlgn="base"/>
            <a:endParaRPr lang="en-US" sz="1400" i="0" dirty="0">
              <a:solidFill>
                <a:srgbClr val="000000"/>
              </a:solidFill>
              <a:effectLst/>
              <a:latin typeface="Montserrat" panose="00000500000000000000" pitchFamily="2" charset="0"/>
            </a:endParaRPr>
          </a:p>
          <a:p>
            <a:pPr algn="just" rtl="0" fontAlgn="base"/>
            <a:r>
              <a:rPr lang="en-US" sz="1400" i="0" dirty="0">
                <a:solidFill>
                  <a:srgbClr val="000000"/>
                </a:solidFill>
                <a:effectLst/>
                <a:latin typeface="Montserrat" panose="00000500000000000000" pitchFamily="2" charset="0"/>
              </a:rPr>
              <a:t>Transfer projects shall carry out the following activities that may be strongly linked to their transfer strategy: </a:t>
            </a:r>
          </a:p>
          <a:p>
            <a:pPr marL="228600" indent="-228600" algn="just" rtl="0" fontAlgn="base">
              <a:buFont typeface="+mj-lt"/>
              <a:buAutoNum type="arabicPeriod"/>
            </a:pPr>
            <a:r>
              <a:rPr lang="en-US" sz="1400" i="0" dirty="0">
                <a:solidFill>
                  <a:srgbClr val="000000"/>
                </a:solidFill>
                <a:effectLst/>
                <a:latin typeface="Montserrat" panose="00000500000000000000" pitchFamily="2" charset="0"/>
              </a:rPr>
              <a:t>Stories, interviews, end user testimonials, images that will nourish communication on several levels;   </a:t>
            </a:r>
          </a:p>
          <a:p>
            <a:pPr marL="228600" indent="-228600" algn="just" rtl="0" fontAlgn="base">
              <a:buFont typeface="+mj-lt"/>
              <a:buAutoNum type="arabicPeriod"/>
            </a:pPr>
            <a:r>
              <a:rPr lang="en-US" sz="1400" i="0" dirty="0">
                <a:solidFill>
                  <a:srgbClr val="000000"/>
                </a:solidFill>
                <a:effectLst/>
                <a:latin typeface="Montserrat" panose="00000500000000000000" pitchFamily="2" charset="0"/>
              </a:rPr>
              <a:t>Seminars or living exhibitions to present demonstrations, experiences, i.e. get the target groups into direct contact or experiencing the subject of the project.  </a:t>
            </a:r>
          </a:p>
          <a:p>
            <a:pPr marL="228600" indent="-228600" algn="just" rtl="0" fontAlgn="base">
              <a:buFont typeface="+mj-lt"/>
              <a:buAutoNum type="arabicPeriod"/>
            </a:pPr>
            <a:endParaRPr lang="en-US" sz="1400" i="0" dirty="0">
              <a:solidFill>
                <a:srgbClr val="000000"/>
              </a:solidFill>
              <a:effectLst/>
              <a:latin typeface="Montserrat" panose="00000500000000000000" pitchFamily="2" charset="0"/>
            </a:endParaRPr>
          </a:p>
          <a:p>
            <a:pPr algn="just" rtl="0" fontAlgn="base"/>
            <a:r>
              <a:rPr lang="en-US" sz="1400" i="0" dirty="0">
                <a:solidFill>
                  <a:srgbClr val="000000"/>
                </a:solidFill>
                <a:effectLst/>
                <a:latin typeface="Montserrat" panose="00000500000000000000" pitchFamily="2" charset="0"/>
              </a:rPr>
              <a:t>In the case of policy recommendations, an advocacy strategy can be implemented and targeted to local levels of government or to specific targets.  </a:t>
            </a:r>
          </a:p>
          <a:p>
            <a:pPr algn="just" rtl="0" fontAlgn="base"/>
            <a:r>
              <a:rPr lang="en-US" sz="1400" i="0" dirty="0">
                <a:solidFill>
                  <a:srgbClr val="000000"/>
                </a:solidFill>
                <a:effectLst/>
                <a:latin typeface="Montserrat" panose="00000500000000000000" pitchFamily="2" charset="0"/>
              </a:rPr>
              <a:t>Strategic territorial projects are expected to combine the activities foreseen for the specific modules they are including in the project. </a:t>
            </a:r>
          </a:p>
          <a:p>
            <a:pPr algn="just" rtl="0" fontAlgn="base"/>
            <a:r>
              <a:rPr lang="en-US" sz="1400" i="0" dirty="0">
                <a:solidFill>
                  <a:srgbClr val="000000"/>
                </a:solidFill>
                <a:effectLst/>
                <a:latin typeface="Montserrat" panose="00000500000000000000" pitchFamily="2" charset="0"/>
              </a:rPr>
              <a:t>All the activities mentioned above must comply with the EU and </a:t>
            </a:r>
            <a:r>
              <a:rPr lang="en-US" sz="1400" i="0" dirty="0" err="1">
                <a:solidFill>
                  <a:srgbClr val="000000"/>
                </a:solidFill>
                <a:effectLst/>
                <a:latin typeface="Montserrat" panose="00000500000000000000" pitchFamily="2" charset="0"/>
              </a:rPr>
              <a:t>Programme</a:t>
            </a:r>
            <a:r>
              <a:rPr lang="en-US" sz="1400" i="0" dirty="0">
                <a:solidFill>
                  <a:srgbClr val="000000"/>
                </a:solidFill>
                <a:effectLst/>
                <a:latin typeface="Montserrat" panose="00000500000000000000" pitchFamily="2" charset="0"/>
              </a:rPr>
              <a:t> communication rules.  </a:t>
            </a:r>
          </a:p>
        </p:txBody>
      </p:sp>
    </p:spTree>
    <p:extLst>
      <p:ext uri="{BB962C8B-B14F-4D97-AF65-F5344CB8AC3E}">
        <p14:creationId xmlns:p14="http://schemas.microsoft.com/office/powerpoint/2010/main" val="2569454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325778-140F-4D7E-B87D-1C60DBC14907}"/>
              </a:ext>
            </a:extLst>
          </p:cNvPr>
          <p:cNvSpPr txBox="1"/>
          <p:nvPr/>
        </p:nvSpPr>
        <p:spPr>
          <a:xfrm>
            <a:off x="838200" y="1243787"/>
            <a:ext cx="10515600" cy="523220"/>
          </a:xfrm>
          <a:prstGeom prst="rect">
            <a:avLst/>
          </a:prstGeom>
          <a:noFill/>
        </p:spPr>
        <p:txBody>
          <a:bodyPr wrap="square" rtlCol="0">
            <a:spAutoFit/>
          </a:bodyPr>
          <a:lstStyle>
            <a:defPPr>
              <a:defRPr lang="en-US"/>
            </a:defPPr>
            <a:lvl1pPr>
              <a:defRPr sz="2800">
                <a:solidFill>
                  <a:srgbClr val="81C1D3"/>
                </a:solidFill>
                <a:latin typeface="Montserrat SemiBold" panose="00000700000000000000" pitchFamily="2" charset="0"/>
              </a:defRPr>
            </a:lvl1pPr>
          </a:lstStyle>
          <a:p>
            <a:r>
              <a:rPr lang="fr-FR" dirty="0"/>
              <a:t>6. Timeline</a:t>
            </a:r>
          </a:p>
        </p:txBody>
      </p:sp>
      <p:sp>
        <p:nvSpPr>
          <p:cNvPr id="15" name="Rectangle 14">
            <a:extLst>
              <a:ext uri="{FF2B5EF4-FFF2-40B4-BE49-F238E27FC236}">
                <a16:creationId xmlns:a16="http://schemas.microsoft.com/office/drawing/2014/main" id="{F98D6DC5-D11E-4978-B854-3820CD2F7669}"/>
              </a:ext>
            </a:extLst>
          </p:cNvPr>
          <p:cNvSpPr/>
          <p:nvPr/>
        </p:nvSpPr>
        <p:spPr>
          <a:xfrm>
            <a:off x="838200" y="2112457"/>
            <a:ext cx="5257800" cy="3262432"/>
          </a:xfrm>
          <a:prstGeom prst="rect">
            <a:avLst/>
          </a:prstGeom>
        </p:spPr>
        <p:txBody>
          <a:bodyPr wrap="square">
            <a:spAutoFit/>
          </a:bodyPr>
          <a:lstStyle/>
          <a:p>
            <a:pPr algn="just">
              <a:spcBef>
                <a:spcPts val="600"/>
              </a:spcBef>
              <a:spcAft>
                <a:spcPts val="600"/>
              </a:spcAft>
            </a:pPr>
            <a:r>
              <a:rPr lang="en-US" sz="1600" dirty="0">
                <a:latin typeface="Montserrat" panose="00000500000000000000" pitchFamily="2" charset="0"/>
              </a:rPr>
              <a:t>A timeline will help to ensure that deadlines and opportunities are not missed. </a:t>
            </a:r>
          </a:p>
          <a:p>
            <a:pPr marL="285750" indent="-285750" algn="just">
              <a:spcBef>
                <a:spcPts val="600"/>
              </a:spcBef>
              <a:spcAft>
                <a:spcPts val="600"/>
              </a:spcAft>
              <a:buFont typeface="Arial" panose="020B0604020202020204" pitchFamily="34" charset="0"/>
              <a:buChar char="•"/>
            </a:pPr>
            <a:r>
              <a:rPr lang="en-US" sz="1600" b="1" dirty="0">
                <a:latin typeface="Montserrat" panose="00000500000000000000" pitchFamily="2" charset="0"/>
              </a:rPr>
              <a:t>Thematic projects: </a:t>
            </a:r>
            <a:r>
              <a:rPr lang="en-US" sz="1600" dirty="0">
                <a:latin typeface="Montserrat" panose="00000500000000000000" pitchFamily="2" charset="0"/>
              </a:rPr>
              <a:t>communication activities should be in line with the Governance projects ones.</a:t>
            </a:r>
          </a:p>
          <a:p>
            <a:pPr marL="285750" indent="-285750" algn="just">
              <a:spcBef>
                <a:spcPts val="600"/>
              </a:spcBef>
              <a:spcAft>
                <a:spcPts val="600"/>
              </a:spcAft>
              <a:buFont typeface="Arial" panose="020B0604020202020204" pitchFamily="34" charset="0"/>
              <a:buChar char="•"/>
            </a:pPr>
            <a:r>
              <a:rPr lang="en-US" sz="1600" b="1" dirty="0">
                <a:latin typeface="Montserrat" panose="00000500000000000000" pitchFamily="2" charset="0"/>
              </a:rPr>
              <a:t>Governance projects: </a:t>
            </a:r>
            <a:r>
              <a:rPr lang="en-US" sz="1600" dirty="0">
                <a:latin typeface="Montserrat" panose="00000500000000000000" pitchFamily="2" charset="0"/>
              </a:rPr>
              <a:t>calendar should be further developed considering key events and milestones of the thematic projects belonging </a:t>
            </a:r>
            <a:r>
              <a:rPr lang="en-US" sz="1600" i="1" dirty="0">
                <a:latin typeface="Montserrat" panose="00000500000000000000" pitchFamily="2" charset="0"/>
              </a:rPr>
              <a:t>to their mission. </a:t>
            </a:r>
          </a:p>
          <a:p>
            <a:pPr algn="just">
              <a:spcBef>
                <a:spcPts val="600"/>
              </a:spcBef>
              <a:spcAft>
                <a:spcPts val="600"/>
              </a:spcAft>
            </a:pPr>
            <a:r>
              <a:rPr lang="en-US" sz="1600" i="1" dirty="0">
                <a:latin typeface="Montserrat" panose="00000500000000000000" pitchFamily="2" charset="0"/>
              </a:rPr>
              <a:t>Projects shall keep the </a:t>
            </a:r>
            <a:r>
              <a:rPr lang="en-US" sz="1600" i="1" dirty="0" err="1">
                <a:latin typeface="Montserrat" panose="00000500000000000000" pitchFamily="2" charset="0"/>
              </a:rPr>
              <a:t>Programme</a:t>
            </a:r>
            <a:r>
              <a:rPr lang="en-US" sz="1600" i="1" dirty="0">
                <a:latin typeface="Montserrat" panose="00000500000000000000" pitchFamily="2" charset="0"/>
              </a:rPr>
              <a:t> informed about the planned activities.</a:t>
            </a:r>
          </a:p>
        </p:txBody>
      </p:sp>
      <p:pic>
        <p:nvPicPr>
          <p:cNvPr id="2" name="Image 1">
            <a:extLst>
              <a:ext uri="{FF2B5EF4-FFF2-40B4-BE49-F238E27FC236}">
                <a16:creationId xmlns:a16="http://schemas.microsoft.com/office/drawing/2014/main" id="{6FEC0C95-7DBE-D0E7-DA7E-E7EA25F6DB90}"/>
              </a:ext>
            </a:extLst>
          </p:cNvPr>
          <p:cNvPicPr>
            <a:picLocks noChangeAspect="1"/>
          </p:cNvPicPr>
          <p:nvPr/>
        </p:nvPicPr>
        <p:blipFill>
          <a:blip r:embed="rId2"/>
          <a:stretch>
            <a:fillRect/>
          </a:stretch>
        </p:blipFill>
        <p:spPr>
          <a:xfrm>
            <a:off x="6580941" y="2273565"/>
            <a:ext cx="4772859" cy="231086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258871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325778-140F-4D7E-B87D-1C60DBC14907}"/>
              </a:ext>
            </a:extLst>
          </p:cNvPr>
          <p:cNvSpPr txBox="1"/>
          <p:nvPr/>
        </p:nvSpPr>
        <p:spPr>
          <a:xfrm>
            <a:off x="838200" y="1243787"/>
            <a:ext cx="10515600" cy="523220"/>
          </a:xfrm>
          <a:prstGeom prst="rect">
            <a:avLst/>
          </a:prstGeom>
          <a:noFill/>
        </p:spPr>
        <p:txBody>
          <a:bodyPr wrap="square" rtlCol="0">
            <a:spAutoFit/>
          </a:bodyPr>
          <a:lstStyle>
            <a:defPPr>
              <a:defRPr lang="en-US"/>
            </a:defPPr>
            <a:lvl1pPr>
              <a:defRPr sz="2800">
                <a:solidFill>
                  <a:srgbClr val="81C1D3"/>
                </a:solidFill>
                <a:latin typeface="Montserrat SemiBold" panose="00000700000000000000" pitchFamily="2" charset="0"/>
              </a:defRPr>
            </a:lvl1pPr>
          </a:lstStyle>
          <a:p>
            <a:r>
              <a:rPr lang="en-US" dirty="0">
                <a:cs typeface="Poppins SemiBold" panose="00000700000000000000" pitchFamily="2" charset="0"/>
              </a:rPr>
              <a:t>7</a:t>
            </a:r>
            <a:r>
              <a:rPr lang="en-US" sz="2800" dirty="0">
                <a:solidFill>
                  <a:srgbClr val="81C1D3"/>
                </a:solidFill>
                <a:latin typeface="Montserrat SemiBold" panose="00000700000000000000" pitchFamily="2" charset="0"/>
                <a:cs typeface="Poppins SemiBold" panose="00000700000000000000" pitchFamily="2" charset="0"/>
              </a:rPr>
              <a:t>. Financial and human resources</a:t>
            </a:r>
          </a:p>
        </p:txBody>
      </p:sp>
      <p:sp>
        <p:nvSpPr>
          <p:cNvPr id="15" name="Rectangle 14">
            <a:extLst>
              <a:ext uri="{FF2B5EF4-FFF2-40B4-BE49-F238E27FC236}">
                <a16:creationId xmlns:a16="http://schemas.microsoft.com/office/drawing/2014/main" id="{F98D6DC5-D11E-4978-B854-3820CD2F7669}"/>
              </a:ext>
            </a:extLst>
          </p:cNvPr>
          <p:cNvSpPr/>
          <p:nvPr/>
        </p:nvSpPr>
        <p:spPr>
          <a:xfrm>
            <a:off x="838200" y="2132767"/>
            <a:ext cx="10515599" cy="830997"/>
          </a:xfrm>
          <a:prstGeom prst="rect">
            <a:avLst/>
          </a:prstGeom>
        </p:spPr>
        <p:txBody>
          <a:bodyPr wrap="square">
            <a:spAutoFit/>
          </a:bodyPr>
          <a:lstStyle/>
          <a:p>
            <a:r>
              <a:rPr lang="en-US" sz="1600" dirty="0">
                <a:latin typeface="Montserrat" panose="00000500000000000000" pitchFamily="2" charset="0"/>
              </a:rPr>
              <a:t>All projects should not allocate resources to the development of a website and a logo as those are provided by the </a:t>
            </a:r>
            <a:r>
              <a:rPr lang="en-US" sz="1600" dirty="0" err="1">
                <a:latin typeface="Montserrat" panose="00000500000000000000" pitchFamily="2" charset="0"/>
              </a:rPr>
              <a:t>Programme</a:t>
            </a:r>
            <a:r>
              <a:rPr lang="en-US" sz="1600" dirty="0">
                <a:latin typeface="Montserrat" panose="00000500000000000000" pitchFamily="2" charset="0"/>
              </a:rPr>
              <a:t>. However, financial and human resources should be assigned to develop communication content and regularly update the project web portal. </a:t>
            </a:r>
          </a:p>
        </p:txBody>
      </p:sp>
      <p:graphicFrame>
        <p:nvGraphicFramePr>
          <p:cNvPr id="5" name="Tableau 4">
            <a:extLst>
              <a:ext uri="{FF2B5EF4-FFF2-40B4-BE49-F238E27FC236}">
                <a16:creationId xmlns:a16="http://schemas.microsoft.com/office/drawing/2014/main" id="{E53BA5E2-BE36-4BAF-4CBB-AB0753C1AE98}"/>
              </a:ext>
            </a:extLst>
          </p:cNvPr>
          <p:cNvGraphicFramePr>
            <a:graphicFrameLocks noGrp="1"/>
          </p:cNvGraphicFramePr>
          <p:nvPr>
            <p:extLst>
              <p:ext uri="{D42A27DB-BD31-4B8C-83A1-F6EECF244321}">
                <p14:modId xmlns:p14="http://schemas.microsoft.com/office/powerpoint/2010/main" val="2708951155"/>
              </p:ext>
            </p:extLst>
          </p:nvPr>
        </p:nvGraphicFramePr>
        <p:xfrm>
          <a:off x="867886" y="3226980"/>
          <a:ext cx="10328198" cy="2238153"/>
        </p:xfrm>
        <a:graphic>
          <a:graphicData uri="http://schemas.openxmlformats.org/drawingml/2006/table">
            <a:tbl>
              <a:tblPr firstRow="1" bandRow="1">
                <a:tableStyleId>{21E4AEA4-8DFA-4A89-87EB-49C32662AFE0}</a:tableStyleId>
              </a:tblPr>
              <a:tblGrid>
                <a:gridCol w="5164099">
                  <a:extLst>
                    <a:ext uri="{9D8B030D-6E8A-4147-A177-3AD203B41FA5}">
                      <a16:colId xmlns:a16="http://schemas.microsoft.com/office/drawing/2014/main" val="199465201"/>
                    </a:ext>
                  </a:extLst>
                </a:gridCol>
                <a:gridCol w="5164099">
                  <a:extLst>
                    <a:ext uri="{9D8B030D-6E8A-4147-A177-3AD203B41FA5}">
                      <a16:colId xmlns:a16="http://schemas.microsoft.com/office/drawing/2014/main" val="2027007005"/>
                    </a:ext>
                  </a:extLst>
                </a:gridCol>
              </a:tblGrid>
              <a:tr h="421096">
                <a:tc>
                  <a:txBody>
                    <a:bodyPr/>
                    <a:lstStyle/>
                    <a:p>
                      <a:pPr algn="ctr"/>
                      <a:r>
                        <a:rPr lang="en-US" sz="1400" b="0" dirty="0">
                          <a:latin typeface="Montserrat" panose="00000500000000000000" pitchFamily="2" charset="0"/>
                        </a:rPr>
                        <a:t>Governance Projects </a:t>
                      </a:r>
                      <a:endParaRPr lang="en-GB" sz="1400" b="0" dirty="0">
                        <a:latin typeface="Montserrat" panose="00000500000000000000" pitchFamily="2" charset="0"/>
                      </a:endParaRPr>
                    </a:p>
                  </a:txBody>
                  <a:tcPr anchor="ctr"/>
                </a:tc>
                <a:tc>
                  <a:txBody>
                    <a:bodyPr/>
                    <a:lstStyle/>
                    <a:p>
                      <a:pPr algn="ctr"/>
                      <a:r>
                        <a:rPr lang="en-GB" sz="1400" b="0" dirty="0">
                          <a:latin typeface="Montserrat" panose="00000500000000000000" pitchFamily="2" charset="0"/>
                        </a:rPr>
                        <a:t>Thematic projects </a:t>
                      </a:r>
                    </a:p>
                  </a:txBody>
                  <a:tcPr anchor="ctr"/>
                </a:tc>
                <a:extLst>
                  <a:ext uri="{0D108BD9-81ED-4DB2-BD59-A6C34878D82A}">
                    <a16:rowId xmlns:a16="http://schemas.microsoft.com/office/drawing/2014/main" val="2827557088"/>
                  </a:ext>
                </a:extLst>
              </a:tr>
              <a:tr h="1817057">
                <a:tc>
                  <a:txBody>
                    <a:bodyPr/>
                    <a:lstStyle/>
                    <a:p>
                      <a:pPr algn="just"/>
                      <a:r>
                        <a:rPr lang="en-US" sz="1100" dirty="0">
                          <a:latin typeface="Montserrat" panose="00000500000000000000" pitchFamily="2" charset="0"/>
                        </a:rPr>
                        <a:t>Resources must be assigned to follow up the strategy from the conception, up to the evaluation, to guarantee the follow-up and connection at all levels. Financial and human resources must be allocated to ensure the project participation in external events, promoted by other governance projects or by the </a:t>
                      </a:r>
                      <a:r>
                        <a:rPr lang="en-US" sz="1100" dirty="0" err="1">
                          <a:latin typeface="Montserrat" panose="00000500000000000000" pitchFamily="2" charset="0"/>
                        </a:rPr>
                        <a:t>Programme</a:t>
                      </a:r>
                      <a:r>
                        <a:rPr lang="en-US" sz="1100" dirty="0">
                          <a:latin typeface="Montserrat" panose="00000500000000000000" pitchFamily="2" charset="0"/>
                        </a:rPr>
                        <a:t> or thematically relevant specific transnational events. In terms of human resources, the communication officer appointed by the Governance project shall potentially have additional tasks given that he/she may also be responsible for some of the advocacy and transfer activities</a:t>
                      </a:r>
                      <a:endParaRPr lang="en-GB" sz="1100" dirty="0">
                        <a:latin typeface="Montserrat" panose="00000500000000000000" pitchFamily="2" charset="0"/>
                      </a:endParaRPr>
                    </a:p>
                  </a:txBody>
                  <a:tcPr anchor="ctr"/>
                </a:tc>
                <a:tc>
                  <a:txBody>
                    <a:bodyPr/>
                    <a:lstStyle/>
                    <a:p>
                      <a:pPr algn="just"/>
                      <a:r>
                        <a:rPr lang="en-US" sz="1100" dirty="0">
                          <a:latin typeface="Montserrat" panose="00000500000000000000" pitchFamily="2" charset="0"/>
                        </a:rPr>
                        <a:t>Thematic project partners should allocate resources for their own communication activities and to establish a regular work relationship with the Governance projects and with the </a:t>
                      </a:r>
                      <a:r>
                        <a:rPr lang="en-US" sz="1100" dirty="0" err="1">
                          <a:latin typeface="Montserrat" panose="00000500000000000000" pitchFamily="2" charset="0"/>
                        </a:rPr>
                        <a:t>Programme</a:t>
                      </a:r>
                      <a:r>
                        <a:rPr lang="en-US" sz="1100" dirty="0">
                          <a:latin typeface="Montserrat" panose="00000500000000000000" pitchFamily="2" charset="0"/>
                        </a:rPr>
                        <a:t>. The partnership should assign communication responsibilities to a single partner, whereas a contact person should be designated to act as a liaison officer with the Governance project and the </a:t>
                      </a:r>
                      <a:r>
                        <a:rPr lang="en-US" sz="1100" dirty="0" err="1">
                          <a:latin typeface="Montserrat" panose="00000500000000000000" pitchFamily="2" charset="0"/>
                        </a:rPr>
                        <a:t>Programme</a:t>
                      </a:r>
                      <a:r>
                        <a:rPr lang="en-US" sz="1100" dirty="0">
                          <a:latin typeface="Montserrat" panose="00000500000000000000" pitchFamily="2" charset="0"/>
                        </a:rPr>
                        <a:t>. Financial and human resources can be allocated to ensure the project participation in external events, when justified and useful for the project.</a:t>
                      </a:r>
                      <a:endParaRPr lang="en-GB" sz="1100" dirty="0">
                        <a:latin typeface="Montserrat" panose="00000500000000000000" pitchFamily="2" charset="0"/>
                      </a:endParaRPr>
                    </a:p>
                  </a:txBody>
                  <a:tcPr anchor="ctr"/>
                </a:tc>
                <a:extLst>
                  <a:ext uri="{0D108BD9-81ED-4DB2-BD59-A6C34878D82A}">
                    <a16:rowId xmlns:a16="http://schemas.microsoft.com/office/drawing/2014/main" val="2162109067"/>
                  </a:ext>
                </a:extLst>
              </a:tr>
            </a:tbl>
          </a:graphicData>
        </a:graphic>
      </p:graphicFrame>
    </p:spTree>
    <p:extLst>
      <p:ext uri="{BB962C8B-B14F-4D97-AF65-F5344CB8AC3E}">
        <p14:creationId xmlns:p14="http://schemas.microsoft.com/office/powerpoint/2010/main" val="3881779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325778-140F-4D7E-B87D-1C60DBC14907}"/>
              </a:ext>
            </a:extLst>
          </p:cNvPr>
          <p:cNvSpPr txBox="1"/>
          <p:nvPr/>
        </p:nvSpPr>
        <p:spPr>
          <a:xfrm>
            <a:off x="838200" y="1243787"/>
            <a:ext cx="10515600" cy="523220"/>
          </a:xfrm>
          <a:prstGeom prst="rect">
            <a:avLst/>
          </a:prstGeom>
          <a:noFill/>
        </p:spPr>
        <p:txBody>
          <a:bodyPr wrap="square" rtlCol="0">
            <a:spAutoFit/>
          </a:bodyPr>
          <a:lstStyle>
            <a:defPPr>
              <a:defRPr lang="en-US"/>
            </a:defPPr>
            <a:lvl1pPr>
              <a:defRPr sz="2800">
                <a:solidFill>
                  <a:srgbClr val="81C1D3"/>
                </a:solidFill>
                <a:latin typeface="Montserrat SemiBold" panose="00000700000000000000" pitchFamily="2" charset="0"/>
              </a:defRPr>
            </a:lvl1pPr>
          </a:lstStyle>
          <a:p>
            <a:r>
              <a:rPr lang="en-US" sz="2800" dirty="0">
                <a:solidFill>
                  <a:srgbClr val="81C1D3"/>
                </a:solidFill>
                <a:latin typeface="Montserrat SemiBold" panose="00000700000000000000" pitchFamily="2" charset="0"/>
                <a:cs typeface="Poppins SemiBold" panose="00000700000000000000" pitchFamily="2" charset="0"/>
              </a:rPr>
              <a:t>8.</a:t>
            </a:r>
            <a:r>
              <a:rPr lang="en-US" dirty="0">
                <a:cs typeface="Poppins SemiBold" panose="00000700000000000000" pitchFamily="2" charset="0"/>
              </a:rPr>
              <a:t> Evaluation</a:t>
            </a:r>
            <a:endParaRPr lang="en-US" sz="2800" dirty="0">
              <a:solidFill>
                <a:srgbClr val="81C1D3"/>
              </a:solidFill>
              <a:latin typeface="Montserrat SemiBold" panose="00000700000000000000" pitchFamily="2" charset="0"/>
              <a:cs typeface="Poppins SemiBold" panose="00000700000000000000" pitchFamily="2" charset="0"/>
            </a:endParaRPr>
          </a:p>
        </p:txBody>
      </p:sp>
      <p:sp>
        <p:nvSpPr>
          <p:cNvPr id="15" name="Rectangle 14">
            <a:extLst>
              <a:ext uri="{FF2B5EF4-FFF2-40B4-BE49-F238E27FC236}">
                <a16:creationId xmlns:a16="http://schemas.microsoft.com/office/drawing/2014/main" id="{F98D6DC5-D11E-4978-B854-3820CD2F7669}"/>
              </a:ext>
            </a:extLst>
          </p:cNvPr>
          <p:cNvSpPr/>
          <p:nvPr/>
        </p:nvSpPr>
        <p:spPr>
          <a:xfrm>
            <a:off x="838200" y="2132767"/>
            <a:ext cx="10515599" cy="2554545"/>
          </a:xfrm>
          <a:prstGeom prst="rect">
            <a:avLst/>
          </a:prstGeom>
        </p:spPr>
        <p:txBody>
          <a:bodyPr wrap="square">
            <a:spAutoFit/>
          </a:bodyPr>
          <a:lstStyle/>
          <a:p>
            <a:r>
              <a:rPr lang="en-US" sz="1600" dirty="0">
                <a:latin typeface="Montserrat" panose="00000500000000000000" pitchFamily="2" charset="0"/>
              </a:rPr>
              <a:t>It is highly important to assess the effectiveness of a communication strategy to know whether the objectives have been met, which activities were successful and which ones should be improved or left aside. </a:t>
            </a:r>
          </a:p>
          <a:p>
            <a:endParaRPr lang="en-US" sz="1600" dirty="0">
              <a:latin typeface="Montserrat" panose="00000500000000000000" pitchFamily="2" charset="0"/>
            </a:endParaRPr>
          </a:p>
          <a:p>
            <a:r>
              <a:rPr lang="en-US" sz="1600" dirty="0">
                <a:latin typeface="Montserrat" panose="00000500000000000000" pitchFamily="2" charset="0"/>
              </a:rPr>
              <a:t>The communication evaluation criteria, indicators, measures and methods, during the operation and at its closure have to be defined in line with the project specific and communication objectives. </a:t>
            </a:r>
          </a:p>
          <a:p>
            <a:endParaRPr lang="en-US" sz="1600" dirty="0">
              <a:latin typeface="Montserrat" panose="00000500000000000000" pitchFamily="2" charset="0"/>
            </a:endParaRPr>
          </a:p>
          <a:p>
            <a:r>
              <a:rPr lang="en-US" sz="1600" dirty="0">
                <a:latin typeface="Montserrat" panose="00000500000000000000" pitchFamily="2" charset="0"/>
              </a:rPr>
              <a:t>In order to assess its real impact also in the area of communication, the </a:t>
            </a:r>
            <a:r>
              <a:rPr lang="en-US" sz="1600" dirty="0" err="1">
                <a:latin typeface="Montserrat" panose="00000500000000000000" pitchFamily="2" charset="0"/>
              </a:rPr>
              <a:t>Programme</a:t>
            </a:r>
            <a:r>
              <a:rPr lang="en-US" sz="1600" dirty="0">
                <a:latin typeface="Montserrat" panose="00000500000000000000" pitchFamily="2" charset="0"/>
              </a:rPr>
              <a:t> requires projects to complete a report once a year. At </a:t>
            </a:r>
            <a:r>
              <a:rPr lang="en-US" sz="1600" dirty="0">
                <a:latin typeface="Montserrat" panose="00000500000000000000" pitchFamily="2" charset="0"/>
                <a:hlinkClick r:id="rId2"/>
              </a:rPr>
              <a:t>this link (as an example)</a:t>
            </a:r>
            <a:r>
              <a:rPr lang="en-US" sz="1600" dirty="0">
                <a:latin typeface="Montserrat" panose="00000500000000000000" pitchFamily="2" charset="0"/>
              </a:rPr>
              <a:t> you will find the data that will be required.</a:t>
            </a:r>
          </a:p>
        </p:txBody>
      </p:sp>
    </p:spTree>
    <p:extLst>
      <p:ext uri="{BB962C8B-B14F-4D97-AF65-F5344CB8AC3E}">
        <p14:creationId xmlns:p14="http://schemas.microsoft.com/office/powerpoint/2010/main" val="2134092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6716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325778-140F-4D7E-B87D-1C60DBC14907}"/>
              </a:ext>
            </a:extLst>
          </p:cNvPr>
          <p:cNvSpPr txBox="1"/>
          <p:nvPr/>
        </p:nvSpPr>
        <p:spPr>
          <a:xfrm>
            <a:off x="838200" y="1243787"/>
            <a:ext cx="10515600" cy="523220"/>
          </a:xfrm>
          <a:prstGeom prst="rect">
            <a:avLst/>
          </a:prstGeom>
          <a:noFill/>
        </p:spPr>
        <p:txBody>
          <a:bodyPr wrap="square" rtlCol="0">
            <a:spAutoFit/>
          </a:bodyPr>
          <a:lstStyle>
            <a:defPPr>
              <a:defRPr lang="en-US"/>
            </a:defPPr>
            <a:lvl1pPr>
              <a:defRPr sz="2800">
                <a:solidFill>
                  <a:srgbClr val="81C1D3"/>
                </a:solidFill>
                <a:latin typeface="Montserrat SemiBold" panose="00000700000000000000" pitchFamily="2" charset="0"/>
              </a:defRPr>
            </a:lvl1pPr>
          </a:lstStyle>
          <a:p>
            <a:r>
              <a:rPr lang="fr-FR" dirty="0"/>
              <a:t>Introduction</a:t>
            </a:r>
          </a:p>
        </p:txBody>
      </p:sp>
      <p:sp>
        <p:nvSpPr>
          <p:cNvPr id="15" name="Rectangle 14">
            <a:extLst>
              <a:ext uri="{FF2B5EF4-FFF2-40B4-BE49-F238E27FC236}">
                <a16:creationId xmlns:a16="http://schemas.microsoft.com/office/drawing/2014/main" id="{F98D6DC5-D11E-4978-B854-3820CD2F7669}"/>
              </a:ext>
            </a:extLst>
          </p:cNvPr>
          <p:cNvSpPr/>
          <p:nvPr/>
        </p:nvSpPr>
        <p:spPr>
          <a:xfrm>
            <a:off x="838200" y="2074783"/>
            <a:ext cx="8661400" cy="2185214"/>
          </a:xfrm>
          <a:prstGeom prst="rect">
            <a:avLst/>
          </a:prstGeom>
        </p:spPr>
        <p:txBody>
          <a:bodyPr wrap="square">
            <a:spAutoFit/>
          </a:bodyPr>
          <a:lstStyle/>
          <a:p>
            <a:pPr>
              <a:spcBef>
                <a:spcPts val="600"/>
              </a:spcBef>
              <a:spcAft>
                <a:spcPts val="600"/>
              </a:spcAft>
            </a:pPr>
            <a:r>
              <a:rPr lang="en-US" altLang="fr-FR" dirty="0">
                <a:solidFill>
                  <a:schemeClr val="tx1">
                    <a:lumMod val="90000"/>
                    <a:lumOff val="10000"/>
                  </a:schemeClr>
                </a:solidFill>
                <a:latin typeface="Montserrat" panose="00000500000000000000" pitchFamily="2" charset="0"/>
              </a:rPr>
              <a:t>For the purposes of the </a:t>
            </a:r>
            <a:r>
              <a:rPr lang="en-US" altLang="fr-FR" dirty="0" err="1">
                <a:solidFill>
                  <a:schemeClr val="tx1">
                    <a:lumMod val="90000"/>
                    <a:lumOff val="10000"/>
                  </a:schemeClr>
                </a:solidFill>
                <a:latin typeface="Montserrat" panose="00000500000000000000" pitchFamily="2" charset="0"/>
              </a:rPr>
              <a:t>Programme</a:t>
            </a:r>
            <a:r>
              <a:rPr lang="en-US" altLang="fr-FR" dirty="0">
                <a:solidFill>
                  <a:schemeClr val="tx1">
                    <a:lumMod val="90000"/>
                    <a:lumOff val="10000"/>
                  </a:schemeClr>
                </a:solidFill>
                <a:latin typeface="Montserrat" panose="00000500000000000000" pitchFamily="2" charset="0"/>
              </a:rPr>
              <a:t>, you are required to draft a summary document outlining the key points of your project's communication strategy.</a:t>
            </a:r>
          </a:p>
          <a:p>
            <a:pPr>
              <a:spcBef>
                <a:spcPts val="600"/>
              </a:spcBef>
              <a:spcAft>
                <a:spcPts val="600"/>
              </a:spcAft>
            </a:pPr>
            <a:r>
              <a:rPr lang="en-US" altLang="fr-FR" dirty="0">
                <a:solidFill>
                  <a:schemeClr val="tx1">
                    <a:lumMod val="90000"/>
                    <a:lumOff val="10000"/>
                  </a:schemeClr>
                </a:solidFill>
                <a:latin typeface="Montserrat" panose="00000500000000000000" pitchFamily="2" charset="0"/>
              </a:rPr>
              <a:t>On the following pages you will find a suggested structure for drafting the communication strategy of your project. There are no obligations, although the </a:t>
            </a:r>
            <a:r>
              <a:rPr lang="en-US" altLang="fr-FR" dirty="0" err="1">
                <a:solidFill>
                  <a:schemeClr val="tx1">
                    <a:lumMod val="90000"/>
                    <a:lumOff val="10000"/>
                  </a:schemeClr>
                </a:solidFill>
                <a:latin typeface="Montserrat" panose="00000500000000000000" pitchFamily="2" charset="0"/>
              </a:rPr>
              <a:t>Programme</a:t>
            </a:r>
            <a:r>
              <a:rPr lang="en-US" altLang="fr-FR" dirty="0">
                <a:solidFill>
                  <a:schemeClr val="tx1">
                    <a:lumMod val="90000"/>
                    <a:lumOff val="10000"/>
                  </a:schemeClr>
                </a:solidFill>
                <a:latin typeface="Montserrat" panose="00000500000000000000" pitchFamily="2" charset="0"/>
              </a:rPr>
              <a:t> recommends following this structure, you are free to develop it further and in the medium you prefer (ppt, word, etc.).</a:t>
            </a:r>
          </a:p>
        </p:txBody>
      </p:sp>
    </p:spTree>
    <p:extLst>
      <p:ext uri="{BB962C8B-B14F-4D97-AF65-F5344CB8AC3E}">
        <p14:creationId xmlns:p14="http://schemas.microsoft.com/office/powerpoint/2010/main" val="3206540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325778-140F-4D7E-B87D-1C60DBC14907}"/>
              </a:ext>
            </a:extLst>
          </p:cNvPr>
          <p:cNvSpPr txBox="1"/>
          <p:nvPr/>
        </p:nvSpPr>
        <p:spPr>
          <a:xfrm>
            <a:off x="838200" y="1243787"/>
            <a:ext cx="10515600" cy="523220"/>
          </a:xfrm>
          <a:prstGeom prst="rect">
            <a:avLst/>
          </a:prstGeom>
          <a:noFill/>
        </p:spPr>
        <p:txBody>
          <a:bodyPr wrap="square" rtlCol="0">
            <a:spAutoFit/>
          </a:bodyPr>
          <a:lstStyle>
            <a:defPPr>
              <a:defRPr lang="en-US"/>
            </a:defPPr>
            <a:lvl1pPr>
              <a:defRPr sz="2800">
                <a:solidFill>
                  <a:srgbClr val="81C1D3"/>
                </a:solidFill>
                <a:latin typeface="Montserrat SemiBold" panose="00000700000000000000" pitchFamily="2" charset="0"/>
              </a:defRPr>
            </a:lvl1pPr>
          </a:lstStyle>
          <a:p>
            <a:r>
              <a:rPr lang="fr-FR" dirty="0" err="1"/>
              <a:t>Summary</a:t>
            </a:r>
            <a:endParaRPr lang="fr-FR" dirty="0"/>
          </a:p>
        </p:txBody>
      </p:sp>
      <p:sp>
        <p:nvSpPr>
          <p:cNvPr id="15" name="Rectangle 14">
            <a:extLst>
              <a:ext uri="{FF2B5EF4-FFF2-40B4-BE49-F238E27FC236}">
                <a16:creationId xmlns:a16="http://schemas.microsoft.com/office/drawing/2014/main" id="{F98D6DC5-D11E-4978-B854-3820CD2F7669}"/>
              </a:ext>
            </a:extLst>
          </p:cNvPr>
          <p:cNvSpPr/>
          <p:nvPr/>
        </p:nvSpPr>
        <p:spPr>
          <a:xfrm>
            <a:off x="838200" y="2074783"/>
            <a:ext cx="8661400" cy="3139321"/>
          </a:xfrm>
          <a:prstGeom prst="rect">
            <a:avLst/>
          </a:prstGeom>
        </p:spPr>
        <p:txBody>
          <a:bodyPr wrap="square">
            <a:spAutoFit/>
          </a:bodyPr>
          <a:lstStyle/>
          <a:p>
            <a:pPr marL="342900" indent="-342900">
              <a:spcBef>
                <a:spcPts val="600"/>
              </a:spcBef>
              <a:spcAft>
                <a:spcPts val="600"/>
              </a:spcAft>
              <a:buFont typeface="+mj-lt"/>
              <a:buAutoNum type="arabicPeriod"/>
            </a:pPr>
            <a:r>
              <a:rPr lang="en-US" altLang="fr-FR" sz="1600" dirty="0">
                <a:solidFill>
                  <a:schemeClr val="tx1">
                    <a:lumMod val="90000"/>
                    <a:lumOff val="10000"/>
                  </a:schemeClr>
                </a:solidFill>
                <a:latin typeface="Montserrat" panose="00000500000000000000" pitchFamily="2" charset="0"/>
              </a:rPr>
              <a:t>Strategic overview and situation analysis</a:t>
            </a:r>
          </a:p>
          <a:p>
            <a:pPr marL="342900" indent="-342900">
              <a:spcBef>
                <a:spcPts val="600"/>
              </a:spcBef>
              <a:spcAft>
                <a:spcPts val="600"/>
              </a:spcAft>
              <a:buFont typeface="+mj-lt"/>
              <a:buAutoNum type="arabicPeriod"/>
            </a:pPr>
            <a:r>
              <a:rPr lang="en-US" altLang="fr-FR" sz="1600" dirty="0">
                <a:solidFill>
                  <a:schemeClr val="tx1">
                    <a:lumMod val="90000"/>
                    <a:lumOff val="10000"/>
                  </a:schemeClr>
                </a:solidFill>
                <a:latin typeface="Montserrat" panose="00000500000000000000" pitchFamily="2" charset="0"/>
              </a:rPr>
              <a:t>Objectives</a:t>
            </a:r>
          </a:p>
          <a:p>
            <a:pPr marL="342900" indent="-342900">
              <a:spcBef>
                <a:spcPts val="600"/>
              </a:spcBef>
              <a:spcAft>
                <a:spcPts val="600"/>
              </a:spcAft>
              <a:buFont typeface="+mj-lt"/>
              <a:buAutoNum type="arabicPeriod"/>
            </a:pPr>
            <a:r>
              <a:rPr lang="en-US" altLang="fr-FR" sz="1600" dirty="0">
                <a:solidFill>
                  <a:schemeClr val="tx1">
                    <a:lumMod val="90000"/>
                    <a:lumOff val="10000"/>
                  </a:schemeClr>
                </a:solidFill>
                <a:latin typeface="Montserrat" panose="00000500000000000000" pitchFamily="2" charset="0"/>
              </a:rPr>
              <a:t>Target groups</a:t>
            </a:r>
          </a:p>
          <a:p>
            <a:pPr marL="342900" indent="-342900">
              <a:spcBef>
                <a:spcPts val="600"/>
              </a:spcBef>
              <a:spcAft>
                <a:spcPts val="600"/>
              </a:spcAft>
              <a:buFont typeface="+mj-lt"/>
              <a:buAutoNum type="arabicPeriod"/>
            </a:pPr>
            <a:r>
              <a:rPr lang="en-US" altLang="fr-FR" sz="1600" dirty="0">
                <a:solidFill>
                  <a:schemeClr val="tx1">
                    <a:lumMod val="90000"/>
                    <a:lumOff val="10000"/>
                  </a:schemeClr>
                </a:solidFill>
                <a:latin typeface="Montserrat" panose="00000500000000000000" pitchFamily="2" charset="0"/>
              </a:rPr>
              <a:t>Channels and tools</a:t>
            </a:r>
          </a:p>
          <a:p>
            <a:pPr marL="342900" indent="-342900">
              <a:spcBef>
                <a:spcPts val="600"/>
              </a:spcBef>
              <a:spcAft>
                <a:spcPts val="600"/>
              </a:spcAft>
              <a:buFont typeface="+mj-lt"/>
              <a:buAutoNum type="arabicPeriod"/>
            </a:pPr>
            <a:r>
              <a:rPr lang="en-US" altLang="fr-FR" sz="1600" dirty="0">
                <a:solidFill>
                  <a:schemeClr val="tx1">
                    <a:lumMod val="90000"/>
                    <a:lumOff val="10000"/>
                  </a:schemeClr>
                </a:solidFill>
                <a:latin typeface="Montserrat" panose="00000500000000000000" pitchFamily="2" charset="0"/>
              </a:rPr>
              <a:t>Key activities</a:t>
            </a:r>
          </a:p>
          <a:p>
            <a:pPr marL="342900" indent="-342900">
              <a:spcBef>
                <a:spcPts val="600"/>
              </a:spcBef>
              <a:spcAft>
                <a:spcPts val="600"/>
              </a:spcAft>
              <a:buFont typeface="+mj-lt"/>
              <a:buAutoNum type="arabicPeriod"/>
            </a:pPr>
            <a:r>
              <a:rPr lang="en-US" altLang="fr-FR" sz="1600" dirty="0">
                <a:solidFill>
                  <a:schemeClr val="tx1">
                    <a:lumMod val="90000"/>
                    <a:lumOff val="10000"/>
                  </a:schemeClr>
                </a:solidFill>
                <a:latin typeface="Montserrat" panose="00000500000000000000" pitchFamily="2" charset="0"/>
              </a:rPr>
              <a:t>Timeline</a:t>
            </a:r>
          </a:p>
          <a:p>
            <a:pPr marL="342900" indent="-342900">
              <a:spcBef>
                <a:spcPts val="600"/>
              </a:spcBef>
              <a:spcAft>
                <a:spcPts val="600"/>
              </a:spcAft>
              <a:buFont typeface="+mj-lt"/>
              <a:buAutoNum type="arabicPeriod"/>
            </a:pPr>
            <a:r>
              <a:rPr lang="en-US" altLang="fr-FR" sz="1600" dirty="0">
                <a:solidFill>
                  <a:schemeClr val="tx1">
                    <a:lumMod val="90000"/>
                    <a:lumOff val="10000"/>
                  </a:schemeClr>
                </a:solidFill>
                <a:latin typeface="Montserrat" panose="00000500000000000000" pitchFamily="2" charset="0"/>
              </a:rPr>
              <a:t>Financial and human resources</a:t>
            </a:r>
          </a:p>
          <a:p>
            <a:pPr marL="342900" indent="-342900">
              <a:spcBef>
                <a:spcPts val="600"/>
              </a:spcBef>
              <a:spcAft>
                <a:spcPts val="600"/>
              </a:spcAft>
              <a:buFont typeface="+mj-lt"/>
              <a:buAutoNum type="arabicPeriod"/>
            </a:pPr>
            <a:r>
              <a:rPr lang="en-US" altLang="fr-FR" sz="1600" dirty="0">
                <a:solidFill>
                  <a:schemeClr val="tx1">
                    <a:lumMod val="90000"/>
                    <a:lumOff val="10000"/>
                  </a:schemeClr>
                </a:solidFill>
                <a:latin typeface="Montserrat" panose="00000500000000000000" pitchFamily="2" charset="0"/>
              </a:rPr>
              <a:t>Evaluation</a:t>
            </a:r>
            <a:endParaRPr lang="en-AU" altLang="fr-FR" sz="1600" dirty="0">
              <a:solidFill>
                <a:schemeClr val="tx1">
                  <a:lumMod val="90000"/>
                  <a:lumOff val="10000"/>
                </a:schemeClr>
              </a:solidFill>
              <a:latin typeface="Montserrat" panose="00000500000000000000" pitchFamily="2" charset="0"/>
            </a:endParaRPr>
          </a:p>
        </p:txBody>
      </p:sp>
    </p:spTree>
    <p:extLst>
      <p:ext uri="{BB962C8B-B14F-4D97-AF65-F5344CB8AC3E}">
        <p14:creationId xmlns:p14="http://schemas.microsoft.com/office/powerpoint/2010/main" val="2384005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325778-140F-4D7E-B87D-1C60DBC14907}"/>
              </a:ext>
            </a:extLst>
          </p:cNvPr>
          <p:cNvSpPr txBox="1"/>
          <p:nvPr/>
        </p:nvSpPr>
        <p:spPr>
          <a:xfrm>
            <a:off x="838200" y="1243787"/>
            <a:ext cx="10515600" cy="523220"/>
          </a:xfrm>
          <a:prstGeom prst="rect">
            <a:avLst/>
          </a:prstGeom>
          <a:noFill/>
        </p:spPr>
        <p:txBody>
          <a:bodyPr wrap="square" rtlCol="0">
            <a:spAutoFit/>
          </a:bodyPr>
          <a:lstStyle>
            <a:defPPr>
              <a:defRPr lang="en-US"/>
            </a:defPPr>
            <a:lvl1pPr>
              <a:defRPr sz="2800">
                <a:solidFill>
                  <a:srgbClr val="81C1D3"/>
                </a:solidFill>
                <a:latin typeface="Montserrat SemiBold" panose="00000700000000000000" pitchFamily="2" charset="0"/>
              </a:defRPr>
            </a:lvl1pPr>
          </a:lstStyle>
          <a:p>
            <a:r>
              <a:rPr lang="en-US" dirty="0"/>
              <a:t>1. Strategic overview and situation analysis</a:t>
            </a:r>
            <a:endParaRPr lang="fr-FR" dirty="0"/>
          </a:p>
        </p:txBody>
      </p:sp>
      <p:sp>
        <p:nvSpPr>
          <p:cNvPr id="15" name="Rectangle 14">
            <a:extLst>
              <a:ext uri="{FF2B5EF4-FFF2-40B4-BE49-F238E27FC236}">
                <a16:creationId xmlns:a16="http://schemas.microsoft.com/office/drawing/2014/main" id="{F98D6DC5-D11E-4978-B854-3820CD2F7669}"/>
              </a:ext>
            </a:extLst>
          </p:cNvPr>
          <p:cNvSpPr/>
          <p:nvPr/>
        </p:nvSpPr>
        <p:spPr>
          <a:xfrm>
            <a:off x="838200" y="2155997"/>
            <a:ext cx="9893968" cy="584775"/>
          </a:xfrm>
          <a:prstGeom prst="rect">
            <a:avLst/>
          </a:prstGeom>
        </p:spPr>
        <p:txBody>
          <a:bodyPr wrap="square">
            <a:spAutoFit/>
          </a:bodyPr>
          <a:lstStyle/>
          <a:p>
            <a:pPr>
              <a:spcBef>
                <a:spcPts val="600"/>
              </a:spcBef>
              <a:spcAft>
                <a:spcPts val="600"/>
              </a:spcAft>
            </a:pPr>
            <a:r>
              <a:rPr lang="en-US" altLang="fr-FR" sz="1600" dirty="0">
                <a:solidFill>
                  <a:schemeClr val="tx1">
                    <a:lumMod val="90000"/>
                    <a:lumOff val="10000"/>
                  </a:schemeClr>
                </a:solidFill>
                <a:latin typeface="Montserrat" panose="00000500000000000000" pitchFamily="2" charset="0"/>
              </a:rPr>
              <a:t>Performing a SWOT analysis will help look realistically at the project’s communications environment and plan accordingly. </a:t>
            </a:r>
          </a:p>
        </p:txBody>
      </p:sp>
      <p:sp>
        <p:nvSpPr>
          <p:cNvPr id="5" name="Rectangle : coins arrondis 4">
            <a:extLst>
              <a:ext uri="{FF2B5EF4-FFF2-40B4-BE49-F238E27FC236}">
                <a16:creationId xmlns:a16="http://schemas.microsoft.com/office/drawing/2014/main" id="{68D071F6-B761-9925-6144-077BDA1D3AA1}"/>
              </a:ext>
            </a:extLst>
          </p:cNvPr>
          <p:cNvSpPr/>
          <p:nvPr/>
        </p:nvSpPr>
        <p:spPr>
          <a:xfrm>
            <a:off x="838200" y="3036617"/>
            <a:ext cx="4668250" cy="1224878"/>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spcBef>
                <a:spcPts val="600"/>
              </a:spcBef>
              <a:spcAft>
                <a:spcPts val="600"/>
              </a:spcAft>
            </a:pPr>
            <a:r>
              <a:rPr lang="en-US" altLang="fr-FR" sz="1400" b="1" dirty="0">
                <a:solidFill>
                  <a:schemeClr val="tx1">
                    <a:lumMod val="90000"/>
                    <a:lumOff val="10000"/>
                  </a:schemeClr>
                </a:solidFill>
                <a:latin typeface="Montserrat" panose="00000500000000000000" pitchFamily="2" charset="0"/>
              </a:rPr>
              <a:t>STRENGTHS: </a:t>
            </a:r>
            <a:r>
              <a:rPr lang="en-US" altLang="fr-FR" sz="1400" dirty="0">
                <a:solidFill>
                  <a:schemeClr val="tx1">
                    <a:lumMod val="90000"/>
                    <a:lumOff val="10000"/>
                  </a:schemeClr>
                </a:solidFill>
                <a:latin typeface="Montserrat" panose="00000500000000000000" pitchFamily="2" charset="0"/>
              </a:rPr>
              <a:t>What are the strengths of your project?</a:t>
            </a:r>
          </a:p>
        </p:txBody>
      </p:sp>
      <p:sp>
        <p:nvSpPr>
          <p:cNvPr id="6" name="Rectangle : coins arrondis 5">
            <a:extLst>
              <a:ext uri="{FF2B5EF4-FFF2-40B4-BE49-F238E27FC236}">
                <a16:creationId xmlns:a16="http://schemas.microsoft.com/office/drawing/2014/main" id="{70FA14DB-EF9F-EE55-C9B9-5A10D77716A7}"/>
              </a:ext>
            </a:extLst>
          </p:cNvPr>
          <p:cNvSpPr/>
          <p:nvPr/>
        </p:nvSpPr>
        <p:spPr>
          <a:xfrm>
            <a:off x="5634790" y="3036617"/>
            <a:ext cx="4668250" cy="1224878"/>
          </a:xfrm>
          <a:prstGeom prst="round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spcBef>
                <a:spcPts val="600"/>
              </a:spcBef>
              <a:spcAft>
                <a:spcPts val="600"/>
              </a:spcAft>
            </a:pPr>
            <a:r>
              <a:rPr lang="en-US" altLang="fr-FR" sz="1400" b="1" dirty="0">
                <a:solidFill>
                  <a:schemeClr val="tx1">
                    <a:lumMod val="90000"/>
                    <a:lumOff val="10000"/>
                  </a:schemeClr>
                </a:solidFill>
                <a:latin typeface="Montserrat" panose="00000500000000000000" pitchFamily="2" charset="0"/>
              </a:rPr>
              <a:t>WEAKNESSES</a:t>
            </a:r>
            <a:r>
              <a:rPr lang="en-US" altLang="fr-FR" sz="1400" dirty="0">
                <a:solidFill>
                  <a:schemeClr val="tx1">
                    <a:lumMod val="90000"/>
                    <a:lumOff val="10000"/>
                  </a:schemeClr>
                </a:solidFill>
                <a:latin typeface="Montserrat" panose="00000500000000000000" pitchFamily="2" charset="0"/>
              </a:rPr>
              <a:t>: What are the potential weaknesses of your project? What could be damaging or negative?</a:t>
            </a:r>
          </a:p>
        </p:txBody>
      </p:sp>
      <p:sp>
        <p:nvSpPr>
          <p:cNvPr id="7" name="Rectangle : coins arrondis 6">
            <a:extLst>
              <a:ext uri="{FF2B5EF4-FFF2-40B4-BE49-F238E27FC236}">
                <a16:creationId xmlns:a16="http://schemas.microsoft.com/office/drawing/2014/main" id="{8DFCD54F-A31E-6A04-F174-8083CC9AEF63}"/>
              </a:ext>
            </a:extLst>
          </p:cNvPr>
          <p:cNvSpPr/>
          <p:nvPr/>
        </p:nvSpPr>
        <p:spPr>
          <a:xfrm>
            <a:off x="838200" y="4389335"/>
            <a:ext cx="4668250" cy="1224878"/>
          </a:xfrm>
          <a:prstGeom prst="round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spcBef>
                <a:spcPts val="600"/>
              </a:spcBef>
              <a:spcAft>
                <a:spcPts val="600"/>
              </a:spcAft>
            </a:pPr>
            <a:r>
              <a:rPr lang="en-US" altLang="fr-FR" sz="1400" b="1" dirty="0">
                <a:solidFill>
                  <a:schemeClr val="bg1"/>
                </a:solidFill>
                <a:latin typeface="Montserrat" panose="00000500000000000000" pitchFamily="2" charset="0"/>
              </a:rPr>
              <a:t>OPPORTUNITIES: </a:t>
            </a:r>
            <a:r>
              <a:rPr lang="en-US" altLang="fr-FR" sz="1400" dirty="0">
                <a:solidFill>
                  <a:schemeClr val="bg1"/>
                </a:solidFill>
                <a:latin typeface="Montserrat" panose="00000500000000000000" pitchFamily="2" charset="0"/>
              </a:rPr>
              <a:t>What communications opportunities are there? Is there anything new, different in your project that you could capitalise upon for publicity?</a:t>
            </a:r>
          </a:p>
        </p:txBody>
      </p:sp>
      <p:sp>
        <p:nvSpPr>
          <p:cNvPr id="8" name="Rectangle : coins arrondis 7">
            <a:extLst>
              <a:ext uri="{FF2B5EF4-FFF2-40B4-BE49-F238E27FC236}">
                <a16:creationId xmlns:a16="http://schemas.microsoft.com/office/drawing/2014/main" id="{AE0079FD-C604-3E6E-E068-80645A53A7D6}"/>
              </a:ext>
            </a:extLst>
          </p:cNvPr>
          <p:cNvSpPr/>
          <p:nvPr/>
        </p:nvSpPr>
        <p:spPr>
          <a:xfrm>
            <a:off x="5634790" y="4389335"/>
            <a:ext cx="4668250" cy="1224878"/>
          </a:xfrm>
          <a:prstGeom prst="round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spcBef>
                <a:spcPts val="600"/>
              </a:spcBef>
              <a:spcAft>
                <a:spcPts val="600"/>
              </a:spcAft>
            </a:pPr>
            <a:r>
              <a:rPr lang="en-US" altLang="fr-FR" sz="1400" b="1" dirty="0">
                <a:solidFill>
                  <a:schemeClr val="bg1"/>
                </a:solidFill>
                <a:latin typeface="Montserrat" panose="00000500000000000000" pitchFamily="2" charset="0"/>
              </a:rPr>
              <a:t>THREATS: </a:t>
            </a:r>
            <a:r>
              <a:rPr lang="en-US" altLang="fr-FR" sz="1400" dirty="0">
                <a:solidFill>
                  <a:schemeClr val="bg1"/>
                </a:solidFill>
                <a:latin typeface="Montserrat" panose="00000500000000000000" pitchFamily="2" charset="0"/>
              </a:rPr>
              <a:t>Are there any potential threats that your project could face? How could this affect your communications and PR activities?</a:t>
            </a:r>
            <a:endParaRPr lang="en-AU" altLang="fr-FR" sz="1400" dirty="0">
              <a:solidFill>
                <a:schemeClr val="bg1"/>
              </a:solidFill>
              <a:latin typeface="Montserrat" panose="00000500000000000000" pitchFamily="2" charset="0"/>
            </a:endParaRPr>
          </a:p>
        </p:txBody>
      </p:sp>
    </p:spTree>
    <p:extLst>
      <p:ext uri="{BB962C8B-B14F-4D97-AF65-F5344CB8AC3E}">
        <p14:creationId xmlns:p14="http://schemas.microsoft.com/office/powerpoint/2010/main" val="2293632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1D37D9B-4E50-8F59-13C3-A19D7530740B}"/>
              </a:ext>
            </a:extLst>
          </p:cNvPr>
          <p:cNvSpPr/>
          <p:nvPr/>
        </p:nvSpPr>
        <p:spPr>
          <a:xfrm>
            <a:off x="8438149" y="2103889"/>
            <a:ext cx="3268578" cy="68972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Ins="360000" rtlCol="0" anchor="ctr"/>
          <a:lstStyle/>
          <a:p>
            <a:pPr algn="r"/>
            <a:r>
              <a:rPr lang="en-GB" sz="1200" dirty="0">
                <a:latin typeface="Montserrat" panose="00000500000000000000" pitchFamily="2" charset="0"/>
              </a:rPr>
              <a:t>Your goal is detailed</a:t>
            </a:r>
          </a:p>
        </p:txBody>
      </p:sp>
      <p:sp>
        <p:nvSpPr>
          <p:cNvPr id="4" name="ZoneTexte 3">
            <a:extLst>
              <a:ext uri="{FF2B5EF4-FFF2-40B4-BE49-F238E27FC236}">
                <a16:creationId xmlns:a16="http://schemas.microsoft.com/office/drawing/2014/main" id="{2A325778-140F-4D7E-B87D-1C60DBC14907}"/>
              </a:ext>
            </a:extLst>
          </p:cNvPr>
          <p:cNvSpPr txBox="1"/>
          <p:nvPr/>
        </p:nvSpPr>
        <p:spPr>
          <a:xfrm>
            <a:off x="838200" y="1243787"/>
            <a:ext cx="10515600" cy="523220"/>
          </a:xfrm>
          <a:prstGeom prst="rect">
            <a:avLst/>
          </a:prstGeom>
          <a:noFill/>
        </p:spPr>
        <p:txBody>
          <a:bodyPr wrap="square" rtlCol="0">
            <a:spAutoFit/>
          </a:bodyPr>
          <a:lstStyle>
            <a:defPPr>
              <a:defRPr lang="en-US"/>
            </a:defPPr>
            <a:lvl1pPr>
              <a:defRPr sz="2800">
                <a:solidFill>
                  <a:srgbClr val="81C1D3"/>
                </a:solidFill>
                <a:latin typeface="Montserrat SemiBold" panose="00000700000000000000" pitchFamily="2" charset="0"/>
              </a:defRPr>
            </a:lvl1pPr>
          </a:lstStyle>
          <a:p>
            <a:r>
              <a:rPr lang="fr-FR" dirty="0"/>
              <a:t>2. Objectives</a:t>
            </a:r>
          </a:p>
        </p:txBody>
      </p:sp>
      <p:sp>
        <p:nvSpPr>
          <p:cNvPr id="15" name="Rectangle 14">
            <a:extLst>
              <a:ext uri="{FF2B5EF4-FFF2-40B4-BE49-F238E27FC236}">
                <a16:creationId xmlns:a16="http://schemas.microsoft.com/office/drawing/2014/main" id="{F98D6DC5-D11E-4978-B854-3820CD2F7669}"/>
              </a:ext>
            </a:extLst>
          </p:cNvPr>
          <p:cNvSpPr/>
          <p:nvPr/>
        </p:nvSpPr>
        <p:spPr>
          <a:xfrm>
            <a:off x="838200" y="2103889"/>
            <a:ext cx="5257800" cy="3262432"/>
          </a:xfrm>
          <a:prstGeom prst="rect">
            <a:avLst/>
          </a:prstGeom>
        </p:spPr>
        <p:txBody>
          <a:bodyPr wrap="square">
            <a:spAutoFit/>
          </a:bodyPr>
          <a:lstStyle/>
          <a:p>
            <a:pPr>
              <a:spcBef>
                <a:spcPts val="600"/>
              </a:spcBef>
              <a:spcAft>
                <a:spcPts val="600"/>
              </a:spcAft>
            </a:pPr>
            <a:r>
              <a:rPr lang="en-US" altLang="fr-FR" sz="1600" dirty="0">
                <a:solidFill>
                  <a:schemeClr val="tx1">
                    <a:lumMod val="90000"/>
                    <a:lumOff val="10000"/>
                  </a:schemeClr>
                </a:solidFill>
                <a:latin typeface="Montserrat" panose="00000500000000000000" pitchFamily="2" charset="0"/>
              </a:rPr>
              <a:t>Communication needs to be </a:t>
            </a:r>
            <a:r>
              <a:rPr lang="en-US" altLang="fr-FR" sz="1600" b="1" dirty="0">
                <a:solidFill>
                  <a:schemeClr val="tx1">
                    <a:lumMod val="90000"/>
                    <a:lumOff val="10000"/>
                  </a:schemeClr>
                </a:solidFill>
                <a:latin typeface="Montserrat" panose="00000500000000000000" pitchFamily="2" charset="0"/>
              </a:rPr>
              <a:t>goal driven</a:t>
            </a:r>
            <a:r>
              <a:rPr lang="en-US" altLang="fr-FR" sz="1600" dirty="0">
                <a:solidFill>
                  <a:schemeClr val="tx1">
                    <a:lumMod val="90000"/>
                    <a:lumOff val="10000"/>
                  </a:schemeClr>
                </a:solidFill>
                <a:latin typeface="Montserrat" panose="00000500000000000000" pitchFamily="2" charset="0"/>
              </a:rPr>
              <a:t>. </a:t>
            </a:r>
            <a:r>
              <a:rPr lang="en-US" altLang="fr-FR" sz="1600" u="sng" dirty="0">
                <a:solidFill>
                  <a:schemeClr val="tx1">
                    <a:lumMod val="90000"/>
                    <a:lumOff val="10000"/>
                  </a:schemeClr>
                </a:solidFill>
                <a:latin typeface="Montserrat" panose="00000500000000000000" pitchFamily="2" charset="0"/>
              </a:rPr>
              <a:t>We communicate to achieve or change something</a:t>
            </a:r>
            <a:r>
              <a:rPr lang="en-US" altLang="fr-FR" sz="1600" dirty="0">
                <a:solidFill>
                  <a:schemeClr val="tx1">
                    <a:lumMod val="90000"/>
                    <a:lumOff val="10000"/>
                  </a:schemeClr>
                </a:solidFill>
                <a:latin typeface="Montserrat" panose="00000500000000000000" pitchFamily="2" charset="0"/>
              </a:rPr>
              <a:t>.</a:t>
            </a:r>
          </a:p>
          <a:p>
            <a:pPr>
              <a:spcBef>
                <a:spcPts val="600"/>
              </a:spcBef>
              <a:spcAft>
                <a:spcPts val="600"/>
              </a:spcAft>
            </a:pPr>
            <a:r>
              <a:rPr lang="en-US" altLang="fr-FR" sz="1600" dirty="0">
                <a:solidFill>
                  <a:schemeClr val="tx1">
                    <a:lumMod val="90000"/>
                    <a:lumOff val="10000"/>
                  </a:schemeClr>
                </a:solidFill>
                <a:latin typeface="Montserrat" panose="00000500000000000000" pitchFamily="2" charset="0"/>
              </a:rPr>
              <a:t>The communication objectives derive from the project objectives. </a:t>
            </a:r>
          </a:p>
          <a:p>
            <a:pPr>
              <a:spcBef>
                <a:spcPts val="600"/>
              </a:spcBef>
              <a:spcAft>
                <a:spcPts val="600"/>
              </a:spcAft>
            </a:pPr>
            <a:r>
              <a:rPr lang="en-US" altLang="fr-FR" sz="1600" dirty="0">
                <a:solidFill>
                  <a:schemeClr val="tx1">
                    <a:lumMod val="90000"/>
                    <a:lumOff val="10000"/>
                  </a:schemeClr>
                </a:solidFill>
                <a:latin typeface="Montserrat" panose="00000500000000000000" pitchFamily="2" charset="0"/>
              </a:rPr>
              <a:t>Project’s overall communication objectives can be expressed in short bullet point format and clearly indicate what the project communication will bring to the project.</a:t>
            </a:r>
          </a:p>
          <a:p>
            <a:pPr>
              <a:spcBef>
                <a:spcPts val="600"/>
              </a:spcBef>
              <a:spcAft>
                <a:spcPts val="600"/>
              </a:spcAft>
            </a:pPr>
            <a:r>
              <a:rPr lang="en-US" altLang="fr-FR" sz="1600" dirty="0">
                <a:solidFill>
                  <a:schemeClr val="tx1">
                    <a:lumMod val="90000"/>
                    <a:lumOff val="10000"/>
                  </a:schemeClr>
                </a:solidFill>
                <a:latin typeface="Montserrat" panose="00000500000000000000" pitchFamily="2" charset="0"/>
              </a:rPr>
              <a:t>It is important to </a:t>
            </a:r>
            <a:r>
              <a:rPr lang="en-US" altLang="fr-FR" sz="1600" b="1" dirty="0">
                <a:solidFill>
                  <a:schemeClr val="tx1">
                    <a:lumMod val="90000"/>
                    <a:lumOff val="10000"/>
                  </a:schemeClr>
                </a:solidFill>
                <a:latin typeface="Montserrat" panose="00000500000000000000" pitchFamily="2" charset="0"/>
              </a:rPr>
              <a:t>define SMART goals </a:t>
            </a:r>
            <a:r>
              <a:rPr lang="en-US" altLang="fr-FR" sz="1600" dirty="0">
                <a:solidFill>
                  <a:schemeClr val="tx1">
                    <a:lumMod val="90000"/>
                    <a:lumOff val="10000"/>
                  </a:schemeClr>
                </a:solidFill>
                <a:latin typeface="Montserrat" panose="00000500000000000000" pitchFamily="2" charset="0"/>
              </a:rPr>
              <a:t>that are broad enough to allow flexibility and room to adapt to changing circumstances.</a:t>
            </a:r>
            <a:endParaRPr lang="en-AU" altLang="fr-FR" sz="1600" dirty="0">
              <a:solidFill>
                <a:schemeClr val="tx1">
                  <a:lumMod val="90000"/>
                  <a:lumOff val="10000"/>
                </a:schemeClr>
              </a:solidFill>
              <a:latin typeface="Montserrat" panose="00000500000000000000" pitchFamily="2" charset="0"/>
            </a:endParaRPr>
          </a:p>
        </p:txBody>
      </p:sp>
      <p:sp>
        <p:nvSpPr>
          <p:cNvPr id="5" name="Flèche : pentagone 4">
            <a:extLst>
              <a:ext uri="{FF2B5EF4-FFF2-40B4-BE49-F238E27FC236}">
                <a16:creationId xmlns:a16="http://schemas.microsoft.com/office/drawing/2014/main" id="{E9CA091B-F04A-17C7-7EA7-E42CBD88F0F4}"/>
              </a:ext>
            </a:extLst>
          </p:cNvPr>
          <p:cNvSpPr/>
          <p:nvPr/>
        </p:nvSpPr>
        <p:spPr>
          <a:xfrm>
            <a:off x="7267074" y="2103889"/>
            <a:ext cx="1636295" cy="689720"/>
          </a:xfrm>
          <a:prstGeom prst="homePlate">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latin typeface="Montserrat" panose="00000500000000000000" pitchFamily="2" charset="0"/>
              </a:rPr>
              <a:t>Specific</a:t>
            </a:r>
          </a:p>
        </p:txBody>
      </p:sp>
      <p:sp>
        <p:nvSpPr>
          <p:cNvPr id="6" name="Rectangle 5">
            <a:extLst>
              <a:ext uri="{FF2B5EF4-FFF2-40B4-BE49-F238E27FC236}">
                <a16:creationId xmlns:a16="http://schemas.microsoft.com/office/drawing/2014/main" id="{2F69B5BA-417D-BD05-E840-BDF7108EB946}"/>
              </a:ext>
            </a:extLst>
          </p:cNvPr>
          <p:cNvSpPr/>
          <p:nvPr/>
        </p:nvSpPr>
        <p:spPr>
          <a:xfrm>
            <a:off x="6448927" y="2103889"/>
            <a:ext cx="818147" cy="689720"/>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latin typeface="Montserrat Black" pitchFamily="2" charset="0"/>
              </a:rPr>
              <a:t>S</a:t>
            </a:r>
          </a:p>
        </p:txBody>
      </p:sp>
      <p:sp>
        <p:nvSpPr>
          <p:cNvPr id="2" name="Rectangle 1">
            <a:extLst>
              <a:ext uri="{FF2B5EF4-FFF2-40B4-BE49-F238E27FC236}">
                <a16:creationId xmlns:a16="http://schemas.microsoft.com/office/drawing/2014/main" id="{5F2899B3-4421-2FD0-8B62-3F0379E8C03D}"/>
              </a:ext>
            </a:extLst>
          </p:cNvPr>
          <p:cNvSpPr/>
          <p:nvPr/>
        </p:nvSpPr>
        <p:spPr>
          <a:xfrm>
            <a:off x="8438149" y="2813753"/>
            <a:ext cx="3268578" cy="68972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Ins="360000" rtlCol="0" anchor="ctr"/>
          <a:lstStyle/>
          <a:p>
            <a:pPr algn="r"/>
            <a:r>
              <a:rPr lang="en-GB" sz="1200" dirty="0">
                <a:latin typeface="Montserrat" panose="00000500000000000000" pitchFamily="2" charset="0"/>
              </a:rPr>
              <a:t>You can quantify your goal</a:t>
            </a:r>
          </a:p>
        </p:txBody>
      </p:sp>
      <p:sp>
        <p:nvSpPr>
          <p:cNvPr id="8" name="Flèche : pentagone 7">
            <a:extLst>
              <a:ext uri="{FF2B5EF4-FFF2-40B4-BE49-F238E27FC236}">
                <a16:creationId xmlns:a16="http://schemas.microsoft.com/office/drawing/2014/main" id="{2DFDF0C5-CB1E-9796-674C-17AFC081CA54}"/>
              </a:ext>
            </a:extLst>
          </p:cNvPr>
          <p:cNvSpPr/>
          <p:nvPr/>
        </p:nvSpPr>
        <p:spPr>
          <a:xfrm>
            <a:off x="7267074" y="2813753"/>
            <a:ext cx="1636295" cy="689720"/>
          </a:xfrm>
          <a:prstGeom prst="homePlat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latin typeface="Montserrat" panose="00000500000000000000" pitchFamily="2" charset="0"/>
              </a:rPr>
              <a:t>Measurable</a:t>
            </a:r>
          </a:p>
        </p:txBody>
      </p:sp>
      <p:sp>
        <p:nvSpPr>
          <p:cNvPr id="9" name="Rectangle 8">
            <a:extLst>
              <a:ext uri="{FF2B5EF4-FFF2-40B4-BE49-F238E27FC236}">
                <a16:creationId xmlns:a16="http://schemas.microsoft.com/office/drawing/2014/main" id="{6B00ED9A-2554-8B8B-5E07-2DD9AECA30C1}"/>
              </a:ext>
            </a:extLst>
          </p:cNvPr>
          <p:cNvSpPr/>
          <p:nvPr/>
        </p:nvSpPr>
        <p:spPr>
          <a:xfrm>
            <a:off x="6448927" y="2813753"/>
            <a:ext cx="818147" cy="689720"/>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latin typeface="Montserrat Black" pitchFamily="2" charset="0"/>
              </a:rPr>
              <a:t>M</a:t>
            </a:r>
          </a:p>
        </p:txBody>
      </p:sp>
      <p:sp>
        <p:nvSpPr>
          <p:cNvPr id="10" name="Rectangle 9">
            <a:extLst>
              <a:ext uri="{FF2B5EF4-FFF2-40B4-BE49-F238E27FC236}">
                <a16:creationId xmlns:a16="http://schemas.microsoft.com/office/drawing/2014/main" id="{9D56AE83-DAF3-1556-1A39-4F8ECAD6F7F7}"/>
              </a:ext>
            </a:extLst>
          </p:cNvPr>
          <p:cNvSpPr/>
          <p:nvPr/>
        </p:nvSpPr>
        <p:spPr>
          <a:xfrm>
            <a:off x="8438149" y="3507575"/>
            <a:ext cx="3268578" cy="68972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Ins="360000" rtlCol="0" anchor="ctr"/>
          <a:lstStyle/>
          <a:p>
            <a:pPr algn="r"/>
            <a:r>
              <a:rPr lang="en-GB" sz="1200" dirty="0">
                <a:latin typeface="Montserrat" panose="00000500000000000000" pitchFamily="2" charset="0"/>
              </a:rPr>
              <a:t>Your goal is realistic</a:t>
            </a:r>
          </a:p>
        </p:txBody>
      </p:sp>
      <p:sp>
        <p:nvSpPr>
          <p:cNvPr id="11" name="Flèche : pentagone 10">
            <a:extLst>
              <a:ext uri="{FF2B5EF4-FFF2-40B4-BE49-F238E27FC236}">
                <a16:creationId xmlns:a16="http://schemas.microsoft.com/office/drawing/2014/main" id="{2A1CF249-1463-FF7D-13EB-D584A8DA62B5}"/>
              </a:ext>
            </a:extLst>
          </p:cNvPr>
          <p:cNvSpPr/>
          <p:nvPr/>
        </p:nvSpPr>
        <p:spPr>
          <a:xfrm>
            <a:off x="7267074" y="3507575"/>
            <a:ext cx="1636295" cy="689720"/>
          </a:xfrm>
          <a:prstGeom prst="homePlat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latin typeface="Montserrat" panose="00000500000000000000" pitchFamily="2" charset="0"/>
              </a:rPr>
              <a:t>Attainable</a:t>
            </a:r>
          </a:p>
        </p:txBody>
      </p:sp>
      <p:sp>
        <p:nvSpPr>
          <p:cNvPr id="12" name="Rectangle 11">
            <a:extLst>
              <a:ext uri="{FF2B5EF4-FFF2-40B4-BE49-F238E27FC236}">
                <a16:creationId xmlns:a16="http://schemas.microsoft.com/office/drawing/2014/main" id="{F4B4BA55-D675-EDA2-41D0-3FAE3AD5D5F5}"/>
              </a:ext>
            </a:extLst>
          </p:cNvPr>
          <p:cNvSpPr/>
          <p:nvPr/>
        </p:nvSpPr>
        <p:spPr>
          <a:xfrm>
            <a:off x="6448927" y="3507575"/>
            <a:ext cx="818147" cy="689720"/>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latin typeface="Montserrat Black" pitchFamily="2" charset="0"/>
              </a:rPr>
              <a:t>A</a:t>
            </a:r>
          </a:p>
        </p:txBody>
      </p:sp>
      <p:sp>
        <p:nvSpPr>
          <p:cNvPr id="17" name="Rectangle 16">
            <a:extLst>
              <a:ext uri="{FF2B5EF4-FFF2-40B4-BE49-F238E27FC236}">
                <a16:creationId xmlns:a16="http://schemas.microsoft.com/office/drawing/2014/main" id="{10D19C42-B9E3-B84C-F35D-2268DE310710}"/>
              </a:ext>
            </a:extLst>
          </p:cNvPr>
          <p:cNvSpPr/>
          <p:nvPr/>
        </p:nvSpPr>
        <p:spPr>
          <a:xfrm>
            <a:off x="8438149" y="4220862"/>
            <a:ext cx="3268578" cy="68972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Ins="360000" rtlCol="0" anchor="ctr"/>
          <a:lstStyle/>
          <a:p>
            <a:pPr algn="r"/>
            <a:r>
              <a:rPr lang="en-GB" sz="1200" dirty="0">
                <a:latin typeface="Montserrat" panose="00000500000000000000" pitchFamily="2" charset="0"/>
              </a:rPr>
              <a:t>Your goal improve your project</a:t>
            </a:r>
          </a:p>
        </p:txBody>
      </p:sp>
      <p:sp>
        <p:nvSpPr>
          <p:cNvPr id="18" name="Flèche : pentagone 17">
            <a:extLst>
              <a:ext uri="{FF2B5EF4-FFF2-40B4-BE49-F238E27FC236}">
                <a16:creationId xmlns:a16="http://schemas.microsoft.com/office/drawing/2014/main" id="{4C057A87-78BC-84A8-9EE9-0CAF5062B0D8}"/>
              </a:ext>
            </a:extLst>
          </p:cNvPr>
          <p:cNvSpPr/>
          <p:nvPr/>
        </p:nvSpPr>
        <p:spPr>
          <a:xfrm>
            <a:off x="7267074" y="4220862"/>
            <a:ext cx="1636295" cy="689720"/>
          </a:xfrm>
          <a:prstGeom prst="homePlat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latin typeface="Montserrat" panose="00000500000000000000" pitchFamily="2" charset="0"/>
              </a:rPr>
              <a:t>Relevant</a:t>
            </a:r>
          </a:p>
        </p:txBody>
      </p:sp>
      <p:sp>
        <p:nvSpPr>
          <p:cNvPr id="19" name="Rectangle 18">
            <a:extLst>
              <a:ext uri="{FF2B5EF4-FFF2-40B4-BE49-F238E27FC236}">
                <a16:creationId xmlns:a16="http://schemas.microsoft.com/office/drawing/2014/main" id="{AF5234A7-E829-D59B-B7F9-03E8229E0182}"/>
              </a:ext>
            </a:extLst>
          </p:cNvPr>
          <p:cNvSpPr/>
          <p:nvPr/>
        </p:nvSpPr>
        <p:spPr>
          <a:xfrm>
            <a:off x="6448927" y="4220862"/>
            <a:ext cx="818147" cy="689720"/>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latin typeface="Montserrat Black" pitchFamily="2" charset="0"/>
              </a:rPr>
              <a:t>R</a:t>
            </a:r>
          </a:p>
        </p:txBody>
      </p:sp>
      <p:sp>
        <p:nvSpPr>
          <p:cNvPr id="20" name="Rectangle 19">
            <a:extLst>
              <a:ext uri="{FF2B5EF4-FFF2-40B4-BE49-F238E27FC236}">
                <a16:creationId xmlns:a16="http://schemas.microsoft.com/office/drawing/2014/main" id="{ED69E1ED-BABC-04DB-4245-434713476F98}"/>
              </a:ext>
            </a:extLst>
          </p:cNvPr>
          <p:cNvSpPr/>
          <p:nvPr/>
        </p:nvSpPr>
        <p:spPr>
          <a:xfrm>
            <a:off x="8438149" y="4924493"/>
            <a:ext cx="3268578" cy="68972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Ins="360000" rtlCol="0" anchor="ctr"/>
          <a:lstStyle/>
          <a:p>
            <a:pPr algn="r"/>
            <a:r>
              <a:rPr lang="en-GB" sz="1200" dirty="0">
                <a:latin typeface="Montserrat" panose="00000500000000000000" pitchFamily="2" charset="0"/>
              </a:rPr>
              <a:t>Your goal has a deadline</a:t>
            </a:r>
          </a:p>
        </p:txBody>
      </p:sp>
      <p:sp>
        <p:nvSpPr>
          <p:cNvPr id="21" name="Flèche : pentagone 20">
            <a:extLst>
              <a:ext uri="{FF2B5EF4-FFF2-40B4-BE49-F238E27FC236}">
                <a16:creationId xmlns:a16="http://schemas.microsoft.com/office/drawing/2014/main" id="{D77BACF9-3E02-D68C-57D4-8071045DD567}"/>
              </a:ext>
            </a:extLst>
          </p:cNvPr>
          <p:cNvSpPr/>
          <p:nvPr/>
        </p:nvSpPr>
        <p:spPr>
          <a:xfrm>
            <a:off x="7267074" y="4924493"/>
            <a:ext cx="1636295" cy="689720"/>
          </a:xfrm>
          <a:prstGeom prst="homePlate">
            <a:avLst/>
          </a:prstGeom>
          <a:solidFill>
            <a:srgbClr val="16419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latin typeface="Montserrat" panose="00000500000000000000" pitchFamily="2" charset="0"/>
              </a:rPr>
              <a:t>Time-based</a:t>
            </a:r>
          </a:p>
        </p:txBody>
      </p:sp>
      <p:sp>
        <p:nvSpPr>
          <p:cNvPr id="22" name="Rectangle 21">
            <a:extLst>
              <a:ext uri="{FF2B5EF4-FFF2-40B4-BE49-F238E27FC236}">
                <a16:creationId xmlns:a16="http://schemas.microsoft.com/office/drawing/2014/main" id="{8EC3179B-62C2-444A-B27A-40BC84CB61C8}"/>
              </a:ext>
            </a:extLst>
          </p:cNvPr>
          <p:cNvSpPr/>
          <p:nvPr/>
        </p:nvSpPr>
        <p:spPr>
          <a:xfrm>
            <a:off x="6448927" y="4924493"/>
            <a:ext cx="818147" cy="689720"/>
          </a:xfrm>
          <a:prstGeom prst="rect">
            <a:avLst/>
          </a:prstGeom>
          <a:solidFill>
            <a:srgbClr val="16419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latin typeface="Montserrat Black" pitchFamily="2" charset="0"/>
              </a:rPr>
              <a:t>T</a:t>
            </a:r>
          </a:p>
        </p:txBody>
      </p:sp>
    </p:spTree>
    <p:extLst>
      <p:ext uri="{BB962C8B-B14F-4D97-AF65-F5344CB8AC3E}">
        <p14:creationId xmlns:p14="http://schemas.microsoft.com/office/powerpoint/2010/main" val="2176833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325778-140F-4D7E-B87D-1C60DBC14907}"/>
              </a:ext>
            </a:extLst>
          </p:cNvPr>
          <p:cNvSpPr txBox="1"/>
          <p:nvPr/>
        </p:nvSpPr>
        <p:spPr>
          <a:xfrm>
            <a:off x="838200" y="1243787"/>
            <a:ext cx="10515600" cy="523220"/>
          </a:xfrm>
          <a:prstGeom prst="rect">
            <a:avLst/>
          </a:prstGeom>
          <a:noFill/>
        </p:spPr>
        <p:txBody>
          <a:bodyPr wrap="square" rtlCol="0">
            <a:spAutoFit/>
          </a:bodyPr>
          <a:lstStyle>
            <a:defPPr>
              <a:defRPr lang="en-US"/>
            </a:defPPr>
            <a:lvl1pPr>
              <a:defRPr sz="2800">
                <a:solidFill>
                  <a:srgbClr val="81C1D3"/>
                </a:solidFill>
                <a:latin typeface="Montserrat SemiBold" panose="00000700000000000000" pitchFamily="2" charset="0"/>
              </a:defRPr>
            </a:lvl1pPr>
          </a:lstStyle>
          <a:p>
            <a:r>
              <a:rPr lang="fr-FR" dirty="0"/>
              <a:t>3. Target groups</a:t>
            </a:r>
          </a:p>
        </p:txBody>
      </p:sp>
      <p:sp>
        <p:nvSpPr>
          <p:cNvPr id="15" name="Rectangle 14">
            <a:extLst>
              <a:ext uri="{FF2B5EF4-FFF2-40B4-BE49-F238E27FC236}">
                <a16:creationId xmlns:a16="http://schemas.microsoft.com/office/drawing/2014/main" id="{F98D6DC5-D11E-4978-B854-3820CD2F7669}"/>
              </a:ext>
            </a:extLst>
          </p:cNvPr>
          <p:cNvSpPr/>
          <p:nvPr/>
        </p:nvSpPr>
        <p:spPr>
          <a:xfrm>
            <a:off x="838200" y="2132767"/>
            <a:ext cx="10744200" cy="1969770"/>
          </a:xfrm>
          <a:prstGeom prst="rect">
            <a:avLst/>
          </a:prstGeom>
        </p:spPr>
        <p:txBody>
          <a:bodyPr wrap="square">
            <a:spAutoFit/>
          </a:bodyPr>
          <a:lstStyle/>
          <a:p>
            <a:pPr>
              <a:spcBef>
                <a:spcPts val="600"/>
              </a:spcBef>
              <a:spcAft>
                <a:spcPts val="600"/>
              </a:spcAft>
            </a:pPr>
            <a:r>
              <a:rPr lang="en-US" sz="1600" dirty="0">
                <a:latin typeface="Montserrat" panose="00000500000000000000" pitchFamily="2" charset="0"/>
              </a:rPr>
              <a:t>All partners need to communicate with several people/organisations who are – or might be – interested in their project and can have an influence on their ability to achieve their goals rapidly and efficiently. </a:t>
            </a:r>
            <a:r>
              <a:rPr lang="en-US" sz="1600" b="1" dirty="0">
                <a:latin typeface="Montserrat" panose="00000500000000000000" pitchFamily="2" charset="0"/>
              </a:rPr>
              <a:t>Knowing your “target audience” </a:t>
            </a:r>
            <a:r>
              <a:rPr lang="en-US" sz="1600" dirty="0">
                <a:latin typeface="Montserrat" panose="00000500000000000000" pitchFamily="2" charset="0"/>
              </a:rPr>
              <a:t>is the main starting point of a communication strategy. </a:t>
            </a:r>
          </a:p>
          <a:p>
            <a:pPr>
              <a:spcBef>
                <a:spcPts val="600"/>
              </a:spcBef>
              <a:spcAft>
                <a:spcPts val="600"/>
              </a:spcAft>
            </a:pPr>
            <a:r>
              <a:rPr lang="en-US" sz="1600" dirty="0">
                <a:latin typeface="Montserrat" panose="00000500000000000000" pitchFamily="2" charset="0"/>
              </a:rPr>
              <a:t>“Who is our target audience in the project?” and more precisely </a:t>
            </a:r>
            <a:r>
              <a:rPr lang="en-US" sz="1600" b="1" dirty="0">
                <a:latin typeface="Montserrat" panose="00000500000000000000" pitchFamily="2" charset="0"/>
              </a:rPr>
              <a:t>“which target audience do I have to reach in order to achieve the project goals?”</a:t>
            </a:r>
            <a:r>
              <a:rPr lang="en-US" sz="1600" dirty="0">
                <a:latin typeface="Montserrat" panose="00000500000000000000" pitchFamily="2" charset="0"/>
              </a:rPr>
              <a:t> are the first questions that project partners should ask themselves. The target groups need to be identified as accurately as possible to ensure that the key messages are transferred to the right audience. </a:t>
            </a:r>
            <a:endParaRPr lang="fr-FR" altLang="fr-FR" sz="1600" dirty="0">
              <a:solidFill>
                <a:schemeClr val="tx1">
                  <a:lumMod val="90000"/>
                  <a:lumOff val="10000"/>
                </a:schemeClr>
              </a:solidFill>
              <a:latin typeface="Montserrat" panose="00000500000000000000" pitchFamily="2" charset="0"/>
            </a:endParaRPr>
          </a:p>
        </p:txBody>
      </p:sp>
    </p:spTree>
    <p:extLst>
      <p:ext uri="{BB962C8B-B14F-4D97-AF65-F5344CB8AC3E}">
        <p14:creationId xmlns:p14="http://schemas.microsoft.com/office/powerpoint/2010/main" val="2170992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325778-140F-4D7E-B87D-1C60DBC14907}"/>
              </a:ext>
            </a:extLst>
          </p:cNvPr>
          <p:cNvSpPr txBox="1"/>
          <p:nvPr/>
        </p:nvSpPr>
        <p:spPr>
          <a:xfrm>
            <a:off x="838200" y="1243787"/>
            <a:ext cx="10515600" cy="523220"/>
          </a:xfrm>
          <a:prstGeom prst="rect">
            <a:avLst/>
          </a:prstGeom>
          <a:noFill/>
        </p:spPr>
        <p:txBody>
          <a:bodyPr wrap="square" rtlCol="0">
            <a:spAutoFit/>
          </a:bodyPr>
          <a:lstStyle>
            <a:defPPr>
              <a:defRPr lang="en-US"/>
            </a:defPPr>
            <a:lvl1pPr>
              <a:defRPr sz="2800">
                <a:solidFill>
                  <a:srgbClr val="81C1D3"/>
                </a:solidFill>
                <a:latin typeface="Montserrat SemiBold" panose="00000700000000000000" pitchFamily="2" charset="0"/>
              </a:defRPr>
            </a:lvl1pPr>
          </a:lstStyle>
          <a:p>
            <a:r>
              <a:rPr lang="fr-FR" dirty="0"/>
              <a:t>3.1 Target groups</a:t>
            </a:r>
          </a:p>
        </p:txBody>
      </p:sp>
      <p:sp>
        <p:nvSpPr>
          <p:cNvPr id="15" name="Rectangle 14">
            <a:extLst>
              <a:ext uri="{FF2B5EF4-FFF2-40B4-BE49-F238E27FC236}">
                <a16:creationId xmlns:a16="http://schemas.microsoft.com/office/drawing/2014/main" id="{F98D6DC5-D11E-4978-B854-3820CD2F7669}"/>
              </a:ext>
            </a:extLst>
          </p:cNvPr>
          <p:cNvSpPr/>
          <p:nvPr/>
        </p:nvSpPr>
        <p:spPr>
          <a:xfrm>
            <a:off x="838200" y="2132767"/>
            <a:ext cx="5257800" cy="2616101"/>
          </a:xfrm>
          <a:prstGeom prst="rect">
            <a:avLst/>
          </a:prstGeom>
        </p:spPr>
        <p:txBody>
          <a:bodyPr wrap="square">
            <a:spAutoFit/>
          </a:bodyPr>
          <a:lstStyle/>
          <a:p>
            <a:pPr>
              <a:spcBef>
                <a:spcPts val="600"/>
              </a:spcBef>
              <a:spcAft>
                <a:spcPts val="600"/>
              </a:spcAft>
            </a:pPr>
            <a:r>
              <a:rPr lang="en-US" sz="1600" dirty="0">
                <a:latin typeface="Montserrat" panose="00000500000000000000" pitchFamily="2" charset="0"/>
              </a:rPr>
              <a:t>For this purpose, it is advisable to list and map all the groups or segments of public. </a:t>
            </a:r>
          </a:p>
          <a:p>
            <a:pPr>
              <a:spcBef>
                <a:spcPts val="600"/>
              </a:spcBef>
              <a:spcAft>
                <a:spcPts val="600"/>
              </a:spcAft>
            </a:pPr>
            <a:r>
              <a:rPr lang="en-US" sz="1600" dirty="0">
                <a:latin typeface="Montserrat" panose="00000500000000000000" pitchFamily="2" charset="0"/>
              </a:rPr>
              <a:t>A stakeholder mapping helps </a:t>
            </a:r>
            <a:r>
              <a:rPr lang="en-US" sz="1600" dirty="0" err="1">
                <a:latin typeface="Montserrat" panose="00000500000000000000" pitchFamily="2" charset="0"/>
              </a:rPr>
              <a:t>prioritise</a:t>
            </a:r>
            <a:r>
              <a:rPr lang="en-US" sz="1600" dirty="0">
                <a:latin typeface="Montserrat" panose="00000500000000000000" pitchFamily="2" charset="0"/>
              </a:rPr>
              <a:t> stakeholders in terms of </a:t>
            </a:r>
            <a:r>
              <a:rPr lang="en-US" sz="1600" b="1" dirty="0">
                <a:latin typeface="Montserrat" panose="00000500000000000000" pitchFamily="2" charset="0"/>
              </a:rPr>
              <a:t>the strength of their interest </a:t>
            </a:r>
            <a:r>
              <a:rPr lang="en-US" sz="1600" dirty="0">
                <a:latin typeface="Montserrat" panose="00000500000000000000" pitchFamily="2" charset="0"/>
              </a:rPr>
              <a:t>and the </a:t>
            </a:r>
            <a:r>
              <a:rPr lang="en-US" sz="1600" b="1" dirty="0">
                <a:latin typeface="Montserrat" panose="00000500000000000000" pitchFamily="2" charset="0"/>
              </a:rPr>
              <a:t>degree of their influence</a:t>
            </a:r>
            <a:r>
              <a:rPr lang="en-US" sz="1600" dirty="0">
                <a:latin typeface="Montserrat" panose="00000500000000000000" pitchFamily="2" charset="0"/>
              </a:rPr>
              <a:t>. </a:t>
            </a:r>
          </a:p>
          <a:p>
            <a:pPr>
              <a:spcBef>
                <a:spcPts val="600"/>
              </a:spcBef>
              <a:spcAft>
                <a:spcPts val="600"/>
              </a:spcAft>
            </a:pPr>
            <a:r>
              <a:rPr lang="en-US" sz="1600" dirty="0">
                <a:latin typeface="Montserrat" panose="00000500000000000000" pitchFamily="2" charset="0"/>
              </a:rPr>
              <a:t>A good way to create a </a:t>
            </a:r>
            <a:r>
              <a:rPr lang="en-US" sz="1600" b="1" dirty="0">
                <a:latin typeface="Montserrat" panose="00000500000000000000" pitchFamily="2" charset="0"/>
              </a:rPr>
              <a:t>stakeholder map is the </a:t>
            </a:r>
            <a:r>
              <a:rPr lang="en-US" sz="1600" b="1" dirty="0" err="1">
                <a:latin typeface="Montserrat" panose="00000500000000000000" pitchFamily="2" charset="0"/>
              </a:rPr>
              <a:t>Mendelow’s</a:t>
            </a:r>
            <a:r>
              <a:rPr lang="en-US" sz="1600" b="1" dirty="0">
                <a:latin typeface="Montserrat" panose="00000500000000000000" pitchFamily="2" charset="0"/>
              </a:rPr>
              <a:t> matrix </a:t>
            </a:r>
            <a:r>
              <a:rPr lang="en-US" sz="1600" dirty="0">
                <a:latin typeface="Montserrat" panose="00000500000000000000" pitchFamily="2" charset="0"/>
              </a:rPr>
              <a:t>(see picture), which shows at a glance which categories of stakeholders demand priority attention. </a:t>
            </a:r>
            <a:endParaRPr lang="fr-FR" altLang="fr-FR" sz="1600" dirty="0">
              <a:solidFill>
                <a:schemeClr val="tx1">
                  <a:lumMod val="90000"/>
                  <a:lumOff val="10000"/>
                </a:schemeClr>
              </a:solidFill>
              <a:latin typeface="Montserrat" panose="00000500000000000000" pitchFamily="2" charset="0"/>
            </a:endParaRPr>
          </a:p>
        </p:txBody>
      </p:sp>
      <p:grpSp>
        <p:nvGrpSpPr>
          <p:cNvPr id="2" name="Groupe 1">
            <a:extLst>
              <a:ext uri="{FF2B5EF4-FFF2-40B4-BE49-F238E27FC236}">
                <a16:creationId xmlns:a16="http://schemas.microsoft.com/office/drawing/2014/main" id="{6DE2D1DC-A37A-D3F6-E067-F2B7B443339D}"/>
              </a:ext>
            </a:extLst>
          </p:cNvPr>
          <p:cNvGrpSpPr/>
          <p:nvPr/>
        </p:nvGrpSpPr>
        <p:grpSpPr>
          <a:xfrm>
            <a:off x="7132320" y="2051007"/>
            <a:ext cx="4384040" cy="3422989"/>
            <a:chOff x="2734810" y="1505898"/>
            <a:chExt cx="5606259" cy="4416054"/>
          </a:xfrm>
        </p:grpSpPr>
        <p:sp>
          <p:nvSpPr>
            <p:cNvPr id="3" name="Rectangle 2">
              <a:extLst>
                <a:ext uri="{FF2B5EF4-FFF2-40B4-BE49-F238E27FC236}">
                  <a16:creationId xmlns:a16="http://schemas.microsoft.com/office/drawing/2014/main" id="{0E9E413A-9EA0-4512-5ACB-82F972F5A495}"/>
                </a:ext>
              </a:extLst>
            </p:cNvPr>
            <p:cNvSpPr/>
            <p:nvPr/>
          </p:nvSpPr>
          <p:spPr>
            <a:xfrm>
              <a:off x="4050890" y="1702543"/>
              <a:ext cx="1838633" cy="163215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400" dirty="0" err="1">
                  <a:latin typeface="Montserrat Medium" panose="00000600000000000000" pitchFamily="2" charset="0"/>
                </a:rPr>
                <a:t>Keep</a:t>
              </a:r>
              <a:r>
                <a:rPr lang="fr-FR" sz="1400" dirty="0">
                  <a:latin typeface="Montserrat Medium" panose="00000600000000000000" pitchFamily="2" charset="0"/>
                </a:rPr>
                <a:t> </a:t>
              </a:r>
              <a:r>
                <a:rPr lang="fr-FR" sz="1400" dirty="0" err="1">
                  <a:latin typeface="Montserrat Medium" panose="00000600000000000000" pitchFamily="2" charset="0"/>
                </a:rPr>
                <a:t>satisfied</a:t>
              </a:r>
              <a:endParaRPr lang="fr-FR" sz="1400" dirty="0">
                <a:latin typeface="Montserrat Medium" panose="00000600000000000000" pitchFamily="2" charset="0"/>
              </a:endParaRPr>
            </a:p>
          </p:txBody>
        </p:sp>
        <p:sp>
          <p:nvSpPr>
            <p:cNvPr id="5" name="Rectangle 4">
              <a:extLst>
                <a:ext uri="{FF2B5EF4-FFF2-40B4-BE49-F238E27FC236}">
                  <a16:creationId xmlns:a16="http://schemas.microsoft.com/office/drawing/2014/main" id="{263CFBB0-13A3-8CED-8A82-6EE0CF07BD13}"/>
                </a:ext>
              </a:extLst>
            </p:cNvPr>
            <p:cNvSpPr/>
            <p:nvPr/>
          </p:nvSpPr>
          <p:spPr>
            <a:xfrm>
              <a:off x="5990729" y="3443442"/>
              <a:ext cx="1838634" cy="163215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400" dirty="0">
                  <a:latin typeface="Montserrat Medium" panose="00000600000000000000" pitchFamily="2" charset="0"/>
                </a:rPr>
                <a:t> </a:t>
              </a:r>
              <a:r>
                <a:rPr lang="fr-FR" sz="1400" dirty="0" err="1">
                  <a:latin typeface="Montserrat Medium" panose="00000600000000000000" pitchFamily="2" charset="0"/>
                </a:rPr>
                <a:t>Keep</a:t>
              </a:r>
              <a:r>
                <a:rPr lang="fr-FR" sz="1400" dirty="0">
                  <a:latin typeface="Montserrat Medium" panose="00000600000000000000" pitchFamily="2" charset="0"/>
                </a:rPr>
                <a:t> </a:t>
              </a:r>
              <a:r>
                <a:rPr lang="fr-FR" sz="1400" dirty="0" err="1">
                  <a:latin typeface="Montserrat Medium" panose="00000600000000000000" pitchFamily="2" charset="0"/>
                </a:rPr>
                <a:t>informed</a:t>
              </a:r>
              <a:endParaRPr lang="fr-FR" sz="1400" dirty="0">
                <a:latin typeface="Montserrat Medium" panose="00000600000000000000" pitchFamily="2" charset="0"/>
              </a:endParaRPr>
            </a:p>
          </p:txBody>
        </p:sp>
        <p:sp>
          <p:nvSpPr>
            <p:cNvPr id="6" name="Rectangle 5">
              <a:extLst>
                <a:ext uri="{FF2B5EF4-FFF2-40B4-BE49-F238E27FC236}">
                  <a16:creationId xmlns:a16="http://schemas.microsoft.com/office/drawing/2014/main" id="{79C5542E-ACF6-8913-8821-0E6D523E47A0}"/>
                </a:ext>
              </a:extLst>
            </p:cNvPr>
            <p:cNvSpPr/>
            <p:nvPr/>
          </p:nvSpPr>
          <p:spPr>
            <a:xfrm>
              <a:off x="5990728" y="1702543"/>
              <a:ext cx="1838633" cy="163215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400" b="1" dirty="0">
                  <a:solidFill>
                    <a:srgbClr val="F4C048"/>
                  </a:solidFill>
                  <a:latin typeface="Montserrat Medium" panose="00000600000000000000" pitchFamily="2" charset="0"/>
                </a:rPr>
                <a:t>Manage </a:t>
              </a:r>
              <a:r>
                <a:rPr lang="fr-FR" sz="1400" b="1" dirty="0" err="1">
                  <a:solidFill>
                    <a:srgbClr val="F4C048"/>
                  </a:solidFill>
                  <a:latin typeface="Montserrat Medium" panose="00000600000000000000" pitchFamily="2" charset="0"/>
                </a:rPr>
                <a:t>closely</a:t>
              </a:r>
              <a:r>
                <a:rPr lang="fr-FR" sz="1400" b="1" dirty="0">
                  <a:solidFill>
                    <a:srgbClr val="F4C048"/>
                  </a:solidFill>
                  <a:latin typeface="Montserrat Medium" panose="00000600000000000000" pitchFamily="2" charset="0"/>
                </a:rPr>
                <a:t> </a:t>
              </a:r>
              <a:br>
                <a:rPr lang="fr-FR" sz="1400" b="1" dirty="0">
                  <a:solidFill>
                    <a:srgbClr val="F4C048"/>
                  </a:solidFill>
                  <a:latin typeface="Montserrat Medium" panose="00000600000000000000" pitchFamily="2" charset="0"/>
                </a:rPr>
              </a:br>
              <a:r>
                <a:rPr lang="fr-FR" sz="1400" b="1" dirty="0">
                  <a:solidFill>
                    <a:srgbClr val="F4C048"/>
                  </a:solidFill>
                  <a:latin typeface="Montserrat Medium" panose="00000600000000000000" pitchFamily="2" charset="0"/>
                </a:rPr>
                <a:t>(the </a:t>
              </a:r>
              <a:r>
                <a:rPr lang="fr-FR" sz="1400" b="1" dirty="0" err="1">
                  <a:solidFill>
                    <a:srgbClr val="F4C048"/>
                  </a:solidFill>
                  <a:latin typeface="Montserrat Medium" panose="00000600000000000000" pitchFamily="2" charset="0"/>
                </a:rPr>
                <a:t>ones</a:t>
              </a:r>
              <a:r>
                <a:rPr lang="fr-FR" sz="1400" b="1" dirty="0">
                  <a:solidFill>
                    <a:srgbClr val="F4C048"/>
                  </a:solidFill>
                  <a:latin typeface="Montserrat Medium" panose="00000600000000000000" pitchFamily="2" charset="0"/>
                </a:rPr>
                <a:t> to focus on)</a:t>
              </a:r>
            </a:p>
          </p:txBody>
        </p:sp>
        <p:sp>
          <p:nvSpPr>
            <p:cNvPr id="7" name="Rectangle 6">
              <a:extLst>
                <a:ext uri="{FF2B5EF4-FFF2-40B4-BE49-F238E27FC236}">
                  <a16:creationId xmlns:a16="http://schemas.microsoft.com/office/drawing/2014/main" id="{555E7B6A-CA83-76D2-1C43-D75A9DC8196C}"/>
                </a:ext>
              </a:extLst>
            </p:cNvPr>
            <p:cNvSpPr/>
            <p:nvPr/>
          </p:nvSpPr>
          <p:spPr>
            <a:xfrm>
              <a:off x="4050889" y="3443442"/>
              <a:ext cx="1838633" cy="163215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400" dirty="0">
                  <a:latin typeface="Montserrat Medium" panose="00000600000000000000" pitchFamily="2" charset="0"/>
                </a:rPr>
                <a:t>Monitor </a:t>
              </a:r>
              <a:br>
                <a:rPr lang="fr-FR" sz="1400" dirty="0">
                  <a:latin typeface="Montserrat Medium" panose="00000600000000000000" pitchFamily="2" charset="0"/>
                </a:rPr>
              </a:br>
              <a:r>
                <a:rPr lang="fr-FR" sz="1400" dirty="0">
                  <a:latin typeface="Montserrat Medium" panose="00000600000000000000" pitchFamily="2" charset="0"/>
                </a:rPr>
                <a:t>(minimum effort)</a:t>
              </a:r>
            </a:p>
          </p:txBody>
        </p:sp>
        <p:sp>
          <p:nvSpPr>
            <p:cNvPr id="8" name="Flèche : droite 7">
              <a:extLst>
                <a:ext uri="{FF2B5EF4-FFF2-40B4-BE49-F238E27FC236}">
                  <a16:creationId xmlns:a16="http://schemas.microsoft.com/office/drawing/2014/main" id="{DBF69D45-55DF-BEC5-5D26-61E18462E53A}"/>
                </a:ext>
              </a:extLst>
            </p:cNvPr>
            <p:cNvSpPr/>
            <p:nvPr/>
          </p:nvSpPr>
          <p:spPr>
            <a:xfrm>
              <a:off x="5700677" y="2420297"/>
              <a:ext cx="570271" cy="196645"/>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 droite 8">
              <a:extLst>
                <a:ext uri="{FF2B5EF4-FFF2-40B4-BE49-F238E27FC236}">
                  <a16:creationId xmlns:a16="http://schemas.microsoft.com/office/drawing/2014/main" id="{F150553A-60C3-6CED-4A19-D06EF737579E}"/>
                </a:ext>
              </a:extLst>
            </p:cNvPr>
            <p:cNvSpPr/>
            <p:nvPr/>
          </p:nvSpPr>
          <p:spPr>
            <a:xfrm>
              <a:off x="5654990" y="4061586"/>
              <a:ext cx="570271" cy="196645"/>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 haut 9">
              <a:extLst>
                <a:ext uri="{FF2B5EF4-FFF2-40B4-BE49-F238E27FC236}">
                  <a16:creationId xmlns:a16="http://schemas.microsoft.com/office/drawing/2014/main" id="{4F75FF36-434D-A324-A720-F646E9C20A71}"/>
                </a:ext>
              </a:extLst>
            </p:cNvPr>
            <p:cNvSpPr/>
            <p:nvPr/>
          </p:nvSpPr>
          <p:spPr>
            <a:xfrm>
              <a:off x="3618270" y="1505898"/>
              <a:ext cx="206477" cy="3569699"/>
            </a:xfrm>
            <a:prstGeom prst="upArrow">
              <a:avLst/>
            </a:prstGeom>
            <a:solidFill>
              <a:srgbClr val="CC94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CC94AF"/>
                </a:solidFill>
              </a:endParaRPr>
            </a:p>
          </p:txBody>
        </p:sp>
        <p:sp>
          <p:nvSpPr>
            <p:cNvPr id="11" name="Flèche : droite 10">
              <a:extLst>
                <a:ext uri="{FF2B5EF4-FFF2-40B4-BE49-F238E27FC236}">
                  <a16:creationId xmlns:a16="http://schemas.microsoft.com/office/drawing/2014/main" id="{8F9FFD0E-DFF3-EC42-6519-FE7EE01FDCD0}"/>
                </a:ext>
              </a:extLst>
            </p:cNvPr>
            <p:cNvSpPr/>
            <p:nvPr/>
          </p:nvSpPr>
          <p:spPr>
            <a:xfrm>
              <a:off x="4050889" y="5231854"/>
              <a:ext cx="3972233" cy="222668"/>
            </a:xfrm>
            <a:prstGeom prst="rightArrow">
              <a:avLst/>
            </a:prstGeom>
            <a:solidFill>
              <a:srgbClr val="CC94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CC94AF"/>
                </a:solidFill>
              </a:endParaRPr>
            </a:p>
          </p:txBody>
        </p:sp>
        <p:sp>
          <p:nvSpPr>
            <p:cNvPr id="12" name="ZoneTexte 11">
              <a:extLst>
                <a:ext uri="{FF2B5EF4-FFF2-40B4-BE49-F238E27FC236}">
                  <a16:creationId xmlns:a16="http://schemas.microsoft.com/office/drawing/2014/main" id="{FFE5EA5B-8227-D25D-C053-8D785440D6F8}"/>
                </a:ext>
              </a:extLst>
            </p:cNvPr>
            <p:cNvSpPr txBox="1"/>
            <p:nvPr/>
          </p:nvSpPr>
          <p:spPr>
            <a:xfrm rot="16200000">
              <a:off x="1793262" y="2986099"/>
              <a:ext cx="2920180" cy="369332"/>
            </a:xfrm>
            <a:prstGeom prst="rect">
              <a:avLst/>
            </a:prstGeom>
            <a:noFill/>
          </p:spPr>
          <p:txBody>
            <a:bodyPr wrap="square" rtlCol="0">
              <a:spAutoFit/>
            </a:bodyPr>
            <a:lstStyle/>
            <a:p>
              <a:r>
                <a:rPr lang="fr-FR" dirty="0">
                  <a:solidFill>
                    <a:schemeClr val="tx1">
                      <a:lumMod val="90000"/>
                      <a:lumOff val="10000"/>
                    </a:schemeClr>
                  </a:solidFill>
                  <a:latin typeface="Montserrat Medium" panose="00000600000000000000" pitchFamily="2" charset="0"/>
                </a:rPr>
                <a:t>Influence/Power</a:t>
              </a:r>
            </a:p>
          </p:txBody>
        </p:sp>
        <p:sp>
          <p:nvSpPr>
            <p:cNvPr id="13" name="ZoneTexte 12">
              <a:extLst>
                <a:ext uri="{FF2B5EF4-FFF2-40B4-BE49-F238E27FC236}">
                  <a16:creationId xmlns:a16="http://schemas.microsoft.com/office/drawing/2014/main" id="{7583B9A7-1FF6-7943-C7F2-A3351433CFFE}"/>
                </a:ext>
              </a:extLst>
            </p:cNvPr>
            <p:cNvSpPr txBox="1"/>
            <p:nvPr/>
          </p:nvSpPr>
          <p:spPr>
            <a:xfrm>
              <a:off x="5256231" y="5500159"/>
              <a:ext cx="2920180" cy="338554"/>
            </a:xfrm>
            <a:prstGeom prst="rect">
              <a:avLst/>
            </a:prstGeom>
            <a:noFill/>
          </p:spPr>
          <p:txBody>
            <a:bodyPr wrap="square" rtlCol="0">
              <a:spAutoFit/>
            </a:bodyPr>
            <a:lstStyle/>
            <a:p>
              <a:r>
                <a:rPr lang="fr-FR" sz="1600" dirty="0" err="1">
                  <a:solidFill>
                    <a:schemeClr val="tx1">
                      <a:lumMod val="90000"/>
                      <a:lumOff val="10000"/>
                    </a:schemeClr>
                  </a:solidFill>
                  <a:latin typeface="Montserrat Medium" panose="00000600000000000000" pitchFamily="2" charset="0"/>
                </a:rPr>
                <a:t>Interest</a:t>
              </a:r>
              <a:endParaRPr lang="fr-FR" sz="1600" dirty="0">
                <a:solidFill>
                  <a:schemeClr val="tx1">
                    <a:lumMod val="90000"/>
                    <a:lumOff val="10000"/>
                  </a:schemeClr>
                </a:solidFill>
                <a:latin typeface="Montserrat Medium" panose="00000600000000000000" pitchFamily="2" charset="0"/>
              </a:endParaRPr>
            </a:p>
          </p:txBody>
        </p:sp>
        <p:sp>
          <p:nvSpPr>
            <p:cNvPr id="14" name="ZoneTexte 13">
              <a:extLst>
                <a:ext uri="{FF2B5EF4-FFF2-40B4-BE49-F238E27FC236}">
                  <a16:creationId xmlns:a16="http://schemas.microsoft.com/office/drawing/2014/main" id="{B8C305EF-12C0-117D-C98B-6458F698B1AC}"/>
                </a:ext>
              </a:extLst>
            </p:cNvPr>
            <p:cNvSpPr txBox="1"/>
            <p:nvPr/>
          </p:nvSpPr>
          <p:spPr>
            <a:xfrm>
              <a:off x="2788165" y="1572177"/>
              <a:ext cx="2920180" cy="276999"/>
            </a:xfrm>
            <a:prstGeom prst="rect">
              <a:avLst/>
            </a:prstGeom>
            <a:noFill/>
          </p:spPr>
          <p:txBody>
            <a:bodyPr wrap="square" rtlCol="0">
              <a:spAutoFit/>
            </a:bodyPr>
            <a:lstStyle/>
            <a:p>
              <a:r>
                <a:rPr lang="fr-FR" sz="1200" dirty="0">
                  <a:solidFill>
                    <a:schemeClr val="tx1">
                      <a:lumMod val="90000"/>
                      <a:lumOff val="10000"/>
                    </a:schemeClr>
                  </a:solidFill>
                  <a:latin typeface="Montserrat Medium" panose="00000600000000000000" pitchFamily="2" charset="0"/>
                </a:rPr>
                <a:t>High</a:t>
              </a:r>
            </a:p>
          </p:txBody>
        </p:sp>
        <p:sp>
          <p:nvSpPr>
            <p:cNvPr id="16" name="ZoneTexte 15">
              <a:extLst>
                <a:ext uri="{FF2B5EF4-FFF2-40B4-BE49-F238E27FC236}">
                  <a16:creationId xmlns:a16="http://schemas.microsoft.com/office/drawing/2014/main" id="{5323A05A-F382-C898-3C24-C93D61C1BD1D}"/>
                </a:ext>
              </a:extLst>
            </p:cNvPr>
            <p:cNvSpPr txBox="1"/>
            <p:nvPr/>
          </p:nvSpPr>
          <p:spPr>
            <a:xfrm>
              <a:off x="2734810" y="4863610"/>
              <a:ext cx="2920180" cy="276999"/>
            </a:xfrm>
            <a:prstGeom prst="rect">
              <a:avLst/>
            </a:prstGeom>
            <a:noFill/>
          </p:spPr>
          <p:txBody>
            <a:bodyPr wrap="square" rtlCol="0">
              <a:spAutoFit/>
            </a:bodyPr>
            <a:lstStyle/>
            <a:p>
              <a:r>
                <a:rPr lang="fr-FR" sz="1200" dirty="0">
                  <a:solidFill>
                    <a:schemeClr val="tx1">
                      <a:lumMod val="90000"/>
                      <a:lumOff val="10000"/>
                    </a:schemeClr>
                  </a:solidFill>
                  <a:latin typeface="Montserrat Medium" panose="00000600000000000000" pitchFamily="2" charset="0"/>
                </a:rPr>
                <a:t>Low</a:t>
              </a:r>
            </a:p>
          </p:txBody>
        </p:sp>
        <p:sp>
          <p:nvSpPr>
            <p:cNvPr id="17" name="ZoneTexte 16">
              <a:extLst>
                <a:ext uri="{FF2B5EF4-FFF2-40B4-BE49-F238E27FC236}">
                  <a16:creationId xmlns:a16="http://schemas.microsoft.com/office/drawing/2014/main" id="{CB395E24-6CEA-DD7E-266B-0FFDF1191C56}"/>
                </a:ext>
              </a:extLst>
            </p:cNvPr>
            <p:cNvSpPr txBox="1"/>
            <p:nvPr/>
          </p:nvSpPr>
          <p:spPr>
            <a:xfrm>
              <a:off x="7437222" y="5572926"/>
              <a:ext cx="903847" cy="276999"/>
            </a:xfrm>
            <a:prstGeom prst="rect">
              <a:avLst/>
            </a:prstGeom>
            <a:noFill/>
          </p:spPr>
          <p:txBody>
            <a:bodyPr wrap="square" rtlCol="0">
              <a:spAutoFit/>
            </a:bodyPr>
            <a:lstStyle/>
            <a:p>
              <a:r>
                <a:rPr lang="fr-FR" sz="1200" dirty="0">
                  <a:solidFill>
                    <a:schemeClr val="tx1">
                      <a:lumMod val="90000"/>
                      <a:lumOff val="10000"/>
                    </a:schemeClr>
                  </a:solidFill>
                  <a:latin typeface="Montserrat Medium" panose="00000600000000000000" pitchFamily="2" charset="0"/>
                </a:rPr>
                <a:t>High</a:t>
              </a:r>
            </a:p>
          </p:txBody>
        </p:sp>
        <p:sp>
          <p:nvSpPr>
            <p:cNvPr id="18" name="ZoneTexte 17">
              <a:extLst>
                <a:ext uri="{FF2B5EF4-FFF2-40B4-BE49-F238E27FC236}">
                  <a16:creationId xmlns:a16="http://schemas.microsoft.com/office/drawing/2014/main" id="{744F6A10-2DB6-483B-8140-CF726295C499}"/>
                </a:ext>
              </a:extLst>
            </p:cNvPr>
            <p:cNvSpPr txBox="1"/>
            <p:nvPr/>
          </p:nvSpPr>
          <p:spPr>
            <a:xfrm>
              <a:off x="3962402" y="5578901"/>
              <a:ext cx="966866" cy="343051"/>
            </a:xfrm>
            <a:prstGeom prst="rect">
              <a:avLst/>
            </a:prstGeom>
            <a:noFill/>
          </p:spPr>
          <p:txBody>
            <a:bodyPr wrap="square" rtlCol="0">
              <a:spAutoFit/>
            </a:bodyPr>
            <a:lstStyle/>
            <a:p>
              <a:r>
                <a:rPr lang="fr-FR" sz="1200" dirty="0">
                  <a:solidFill>
                    <a:schemeClr val="tx1">
                      <a:lumMod val="90000"/>
                      <a:lumOff val="10000"/>
                    </a:schemeClr>
                  </a:solidFill>
                  <a:latin typeface="Montserrat Medium" panose="00000600000000000000" pitchFamily="2" charset="0"/>
                </a:rPr>
                <a:t>Low</a:t>
              </a:r>
            </a:p>
          </p:txBody>
        </p:sp>
      </p:grpSp>
    </p:spTree>
    <p:extLst>
      <p:ext uri="{BB962C8B-B14F-4D97-AF65-F5344CB8AC3E}">
        <p14:creationId xmlns:p14="http://schemas.microsoft.com/office/powerpoint/2010/main" val="2115592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325778-140F-4D7E-B87D-1C60DBC14907}"/>
              </a:ext>
            </a:extLst>
          </p:cNvPr>
          <p:cNvSpPr txBox="1"/>
          <p:nvPr/>
        </p:nvSpPr>
        <p:spPr>
          <a:xfrm>
            <a:off x="838200" y="1243787"/>
            <a:ext cx="10515600" cy="523220"/>
          </a:xfrm>
          <a:prstGeom prst="rect">
            <a:avLst/>
          </a:prstGeom>
          <a:noFill/>
        </p:spPr>
        <p:txBody>
          <a:bodyPr wrap="square" rtlCol="0">
            <a:spAutoFit/>
          </a:bodyPr>
          <a:lstStyle>
            <a:defPPr>
              <a:defRPr lang="en-US"/>
            </a:defPPr>
            <a:lvl1pPr>
              <a:defRPr sz="2800">
                <a:solidFill>
                  <a:srgbClr val="81C1D3"/>
                </a:solidFill>
                <a:latin typeface="Montserrat SemiBold" panose="00000700000000000000" pitchFamily="2" charset="0"/>
              </a:defRPr>
            </a:lvl1pPr>
          </a:lstStyle>
          <a:p>
            <a:r>
              <a:rPr lang="fr-FR" dirty="0"/>
              <a:t>4. Channels and </a:t>
            </a:r>
            <a:r>
              <a:rPr lang="fr-FR" dirty="0" err="1"/>
              <a:t>tools</a:t>
            </a:r>
            <a:endParaRPr lang="fr-FR" dirty="0"/>
          </a:p>
        </p:txBody>
      </p:sp>
      <p:sp>
        <p:nvSpPr>
          <p:cNvPr id="15" name="Rectangle 14">
            <a:extLst>
              <a:ext uri="{FF2B5EF4-FFF2-40B4-BE49-F238E27FC236}">
                <a16:creationId xmlns:a16="http://schemas.microsoft.com/office/drawing/2014/main" id="{F98D6DC5-D11E-4978-B854-3820CD2F7669}"/>
              </a:ext>
            </a:extLst>
          </p:cNvPr>
          <p:cNvSpPr/>
          <p:nvPr/>
        </p:nvSpPr>
        <p:spPr>
          <a:xfrm>
            <a:off x="838199" y="2132767"/>
            <a:ext cx="10515599" cy="1631216"/>
          </a:xfrm>
          <a:prstGeom prst="rect">
            <a:avLst/>
          </a:prstGeom>
        </p:spPr>
        <p:txBody>
          <a:bodyPr wrap="square">
            <a:spAutoFit/>
          </a:bodyPr>
          <a:lstStyle/>
          <a:p>
            <a:pPr>
              <a:spcBef>
                <a:spcPts val="600"/>
              </a:spcBef>
              <a:spcAft>
                <a:spcPts val="600"/>
              </a:spcAft>
            </a:pPr>
            <a:r>
              <a:rPr lang="en-US" sz="1600" dirty="0">
                <a:latin typeface="Montserrat" panose="00000500000000000000" pitchFamily="2" charset="0"/>
              </a:rPr>
              <a:t>Project partners need to </a:t>
            </a:r>
            <a:r>
              <a:rPr lang="en-US" sz="1600" b="1" dirty="0">
                <a:latin typeface="Montserrat" panose="00000500000000000000" pitchFamily="2" charset="0"/>
              </a:rPr>
              <a:t>define the channels </a:t>
            </a:r>
            <a:r>
              <a:rPr lang="en-US" sz="1600" dirty="0">
                <a:latin typeface="Montserrat" panose="00000500000000000000" pitchFamily="2" charset="0"/>
              </a:rPr>
              <a:t>that they will use to achieve their objectives and set in place a work plan. The choice of the channels must address the targets in an effective manner.</a:t>
            </a:r>
          </a:p>
          <a:p>
            <a:pPr>
              <a:spcBef>
                <a:spcPts val="600"/>
              </a:spcBef>
              <a:spcAft>
                <a:spcPts val="600"/>
              </a:spcAft>
            </a:pPr>
            <a:r>
              <a:rPr lang="en-US" sz="1600" dirty="0">
                <a:latin typeface="Montserrat" panose="00000500000000000000" pitchFamily="2" charset="0"/>
              </a:rPr>
              <a:t>It is up to the project to decide which channels other than the Interreg Euro-MED </a:t>
            </a:r>
            <a:r>
              <a:rPr lang="en-US" sz="1600" dirty="0" err="1">
                <a:latin typeface="Montserrat" panose="00000500000000000000" pitchFamily="2" charset="0"/>
              </a:rPr>
              <a:t>Programme</a:t>
            </a:r>
            <a:r>
              <a:rPr lang="en-US" sz="1600" dirty="0">
                <a:latin typeface="Montserrat" panose="00000500000000000000" pitchFamily="2" charset="0"/>
              </a:rPr>
              <a:t> web platform are the most appropriate to reach their target audience.</a:t>
            </a:r>
          </a:p>
          <a:p>
            <a:pPr>
              <a:spcBef>
                <a:spcPts val="600"/>
              </a:spcBef>
              <a:spcAft>
                <a:spcPts val="600"/>
              </a:spcAft>
            </a:pPr>
            <a:r>
              <a:rPr lang="en-US" sz="1600" i="1" dirty="0">
                <a:latin typeface="Montserrat" panose="00000500000000000000" pitchFamily="2" charset="0"/>
              </a:rPr>
              <a:t>There is a wide variety of channels, each with different purposes.</a:t>
            </a:r>
            <a:endParaRPr lang="fr-FR" altLang="fr-FR" sz="1600" i="1" dirty="0">
              <a:solidFill>
                <a:schemeClr val="tx1">
                  <a:lumMod val="90000"/>
                  <a:lumOff val="10000"/>
                </a:schemeClr>
              </a:solidFill>
              <a:latin typeface="Montserrat" panose="00000500000000000000" pitchFamily="2" charset="0"/>
            </a:endParaRPr>
          </a:p>
        </p:txBody>
      </p:sp>
    </p:spTree>
    <p:extLst>
      <p:ext uri="{BB962C8B-B14F-4D97-AF65-F5344CB8AC3E}">
        <p14:creationId xmlns:p14="http://schemas.microsoft.com/office/powerpoint/2010/main" val="2655074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325778-140F-4D7E-B87D-1C60DBC14907}"/>
              </a:ext>
            </a:extLst>
          </p:cNvPr>
          <p:cNvSpPr txBox="1"/>
          <p:nvPr/>
        </p:nvSpPr>
        <p:spPr>
          <a:xfrm>
            <a:off x="838200" y="1243787"/>
            <a:ext cx="10515600" cy="523220"/>
          </a:xfrm>
          <a:prstGeom prst="rect">
            <a:avLst/>
          </a:prstGeom>
          <a:noFill/>
        </p:spPr>
        <p:txBody>
          <a:bodyPr wrap="square" rtlCol="0">
            <a:spAutoFit/>
          </a:bodyPr>
          <a:lstStyle>
            <a:defPPr>
              <a:defRPr lang="en-US"/>
            </a:defPPr>
            <a:lvl1pPr>
              <a:defRPr sz="2800">
                <a:solidFill>
                  <a:srgbClr val="81C1D3"/>
                </a:solidFill>
                <a:latin typeface="Montserrat SemiBold" panose="00000700000000000000" pitchFamily="2" charset="0"/>
              </a:defRPr>
            </a:lvl1pPr>
          </a:lstStyle>
          <a:p>
            <a:r>
              <a:rPr lang="fr-FR" dirty="0"/>
              <a:t>5. Key </a:t>
            </a:r>
            <a:r>
              <a:rPr lang="fr-FR" dirty="0" err="1"/>
              <a:t>activities</a:t>
            </a:r>
            <a:endParaRPr lang="fr-FR" dirty="0"/>
          </a:p>
        </p:txBody>
      </p:sp>
      <p:sp>
        <p:nvSpPr>
          <p:cNvPr id="15" name="Rectangle 14">
            <a:extLst>
              <a:ext uri="{FF2B5EF4-FFF2-40B4-BE49-F238E27FC236}">
                <a16:creationId xmlns:a16="http://schemas.microsoft.com/office/drawing/2014/main" id="{F98D6DC5-D11E-4978-B854-3820CD2F7669}"/>
              </a:ext>
            </a:extLst>
          </p:cNvPr>
          <p:cNvSpPr/>
          <p:nvPr/>
        </p:nvSpPr>
        <p:spPr>
          <a:xfrm>
            <a:off x="838199" y="2132767"/>
            <a:ext cx="10515599" cy="2031325"/>
          </a:xfrm>
          <a:prstGeom prst="rect">
            <a:avLst/>
          </a:prstGeom>
        </p:spPr>
        <p:txBody>
          <a:bodyPr wrap="square">
            <a:spAutoFit/>
          </a:bodyPr>
          <a:lstStyle/>
          <a:p>
            <a:pPr>
              <a:spcBef>
                <a:spcPts val="600"/>
              </a:spcBef>
              <a:spcAft>
                <a:spcPts val="600"/>
              </a:spcAft>
            </a:pPr>
            <a:r>
              <a:rPr lang="en-US" sz="1600" dirty="0">
                <a:latin typeface="Montserrat" panose="00000500000000000000" pitchFamily="2" charset="0"/>
              </a:rPr>
              <a:t>Once the channels selected in the communication strategy, project partners may define the key activities that will help them achieve their communication objectives.</a:t>
            </a:r>
          </a:p>
          <a:p>
            <a:pPr>
              <a:spcBef>
                <a:spcPts val="600"/>
              </a:spcBef>
              <a:spcAft>
                <a:spcPts val="600"/>
              </a:spcAft>
            </a:pPr>
            <a:r>
              <a:rPr lang="en-US" sz="1600" dirty="0">
                <a:latin typeface="Montserrat" panose="00000500000000000000" pitchFamily="2" charset="0"/>
              </a:rPr>
              <a:t>The details of the activities will be further elaborated in the annual communication plan if applicable. </a:t>
            </a:r>
          </a:p>
          <a:p>
            <a:pPr>
              <a:spcBef>
                <a:spcPts val="600"/>
              </a:spcBef>
              <a:spcAft>
                <a:spcPts val="600"/>
              </a:spcAft>
            </a:pPr>
            <a:r>
              <a:rPr lang="en-US" sz="1600" dirty="0">
                <a:latin typeface="Montserrat" panose="00000500000000000000" pitchFamily="2" charset="0"/>
              </a:rPr>
              <a:t>All activities must comply with EU and </a:t>
            </a:r>
            <a:r>
              <a:rPr lang="en-US" sz="1600" dirty="0" err="1">
                <a:latin typeface="Montserrat" panose="00000500000000000000" pitchFamily="2" charset="0"/>
              </a:rPr>
              <a:t>Programme</a:t>
            </a:r>
            <a:r>
              <a:rPr lang="en-US" sz="1600" dirty="0">
                <a:latin typeface="Montserrat" panose="00000500000000000000" pitchFamily="2" charset="0"/>
              </a:rPr>
              <a:t> publicity and information rules (Cf Chapter III. A. Eligibility of expenditures - viii Project branding and information and publicity rules of this manual).</a:t>
            </a:r>
          </a:p>
          <a:p>
            <a:pPr>
              <a:spcBef>
                <a:spcPts val="600"/>
              </a:spcBef>
              <a:spcAft>
                <a:spcPts val="600"/>
              </a:spcAft>
            </a:pPr>
            <a:endParaRPr lang="en-US" sz="1600" dirty="0">
              <a:latin typeface="Montserrat" panose="00000500000000000000" pitchFamily="2" charset="0"/>
            </a:endParaRPr>
          </a:p>
        </p:txBody>
      </p:sp>
    </p:spTree>
    <p:extLst>
      <p:ext uri="{BB962C8B-B14F-4D97-AF65-F5344CB8AC3E}">
        <p14:creationId xmlns:p14="http://schemas.microsoft.com/office/powerpoint/2010/main" val="3037616876"/>
      </p:ext>
    </p:extLst>
  </p:cSld>
  <p:clrMapOvr>
    <a:masterClrMapping/>
  </p:clrMapOvr>
</p:sld>
</file>

<file path=ppt/theme/theme1.xml><?xml version="1.0" encoding="utf-8"?>
<a:theme xmlns:a="http://schemas.openxmlformats.org/drawingml/2006/main" name="Office Theme">
  <a:themeElements>
    <a:clrScheme name="Interreg Euro-MED 21-27">
      <a:dk1>
        <a:srgbClr val="2C2C2C"/>
      </a:dk1>
      <a:lt1>
        <a:srgbClr val="FFFFFF"/>
      </a:lt1>
      <a:dk2>
        <a:srgbClr val="2C2C2C"/>
      </a:dk2>
      <a:lt2>
        <a:srgbClr val="F2F2F2"/>
      </a:lt2>
      <a:accent1>
        <a:srgbClr val="2C2C2C"/>
      </a:accent1>
      <a:accent2>
        <a:srgbClr val="81C1D3"/>
      </a:accent2>
      <a:accent3>
        <a:srgbClr val="F2A900"/>
      </a:accent3>
      <a:accent4>
        <a:srgbClr val="00B388"/>
      </a:accent4>
      <a:accent5>
        <a:srgbClr val="0091DA"/>
      </a:accent5>
      <a:accent6>
        <a:srgbClr val="D592AA"/>
      </a:accent6>
      <a:hlink>
        <a:srgbClr val="0070C0"/>
      </a:hlink>
      <a:folHlink>
        <a:srgbClr val="44546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A8D93C693F7B84A833DAFD366CAB60E" ma:contentTypeVersion="12" ma:contentTypeDescription="Crée un document." ma:contentTypeScope="" ma:versionID="193c1349a3ba1d99033243fe80eaad22">
  <xsd:schema xmlns:xsd="http://www.w3.org/2001/XMLSchema" xmlns:xs="http://www.w3.org/2001/XMLSchema" xmlns:p="http://schemas.microsoft.com/office/2006/metadata/properties" xmlns:ns2="0784880b-d1a1-4847-80be-cb9c102d749b" xmlns:ns3="4627246a-70a5-4fcf-944f-68caa561b728" targetNamespace="http://schemas.microsoft.com/office/2006/metadata/properties" ma:root="true" ma:fieldsID="eaef85879ad782445d484c263bf85861" ns2:_="" ns3:_="">
    <xsd:import namespace="0784880b-d1a1-4847-80be-cb9c102d749b"/>
    <xsd:import namespace="4627246a-70a5-4fcf-944f-68caa561b72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84880b-d1a1-4847-80be-cb9c102d74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Balises d’images" ma:readOnly="false" ma:fieldId="{5cf76f15-5ced-4ddc-b409-7134ff3c332f}" ma:taxonomyMulti="true" ma:sspId="97f2e6b9-9cf2-46c4-a513-ab0882b13714"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27246a-70a5-4fcf-944f-68caa561b728" elementFormDefault="qualified">
    <xsd:import namespace="http://schemas.microsoft.com/office/2006/documentManagement/types"/>
    <xsd:import namespace="http://schemas.microsoft.com/office/infopath/2007/PartnerControls"/>
    <xsd:element name="SharedWithUsers" ma:index="12"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Partagé avec détails" ma:internalName="SharedWithDetails" ma:readOnly="true">
      <xsd:simpleType>
        <xsd:restriction base="dms:Note">
          <xsd:maxLength value="255"/>
        </xsd:restriction>
      </xsd:simpleType>
    </xsd:element>
    <xsd:element name="TaxCatchAll" ma:index="16" nillable="true" ma:displayName="Taxonomy Catch All Column" ma:hidden="true" ma:list="{ab0e9fcc-e592-422f-ac36-a35195f5c2be}" ma:internalName="TaxCatchAll" ma:showField="CatchAllData" ma:web="4627246a-70a5-4fcf-944f-68caa561b7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0D68D6-EC06-4A8F-B3AC-907ED5670CB6}">
  <ds:schemaRefs>
    <ds:schemaRef ds:uri="http://schemas.microsoft.com/sharepoint/v3/contenttype/forms"/>
  </ds:schemaRefs>
</ds:datastoreItem>
</file>

<file path=customXml/itemProps2.xml><?xml version="1.0" encoding="utf-8"?>
<ds:datastoreItem xmlns:ds="http://schemas.openxmlformats.org/officeDocument/2006/customXml" ds:itemID="{BCCACB8D-46FE-4B33-BA14-A1F2F3E76E05}">
  <ds:schemaRefs>
    <ds:schemaRef ds:uri="0784880b-d1a1-4847-80be-cb9c102d749b"/>
    <ds:schemaRef ds:uri="4627246a-70a5-4fcf-944f-68caa561b72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b1e9317b-8655-4923-aeba-8c08739d8a40}" enabled="0" method="" siteId="{b1e9317b-8655-4923-aeba-8c08739d8a40}" removed="1"/>
</clbl:labelList>
</file>

<file path=docProps/app.xml><?xml version="1.0" encoding="utf-8"?>
<Properties xmlns="http://schemas.openxmlformats.org/officeDocument/2006/extended-properties" xmlns:vt="http://schemas.openxmlformats.org/officeDocument/2006/docPropsVTypes">
  <TotalTime>8180</TotalTime>
  <Words>1781</Words>
  <Application>Microsoft Office PowerPoint</Application>
  <PresentationFormat>Grand écran</PresentationFormat>
  <Paragraphs>122</Paragraphs>
  <Slides>17</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17</vt:i4>
      </vt:variant>
    </vt:vector>
  </HeadingPairs>
  <TitlesOfParts>
    <vt:vector size="25" baseType="lpstr">
      <vt:lpstr>Arial</vt:lpstr>
      <vt:lpstr>Calibri</vt:lpstr>
      <vt:lpstr>Montserrat</vt:lpstr>
      <vt:lpstr>Montserrat Black</vt:lpstr>
      <vt:lpstr>Montserrat Medium</vt:lpstr>
      <vt:lpstr>Montserrat SemiBold</vt:lpstr>
      <vt:lpstr>Segoe UI</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Mei 279</dc:creator>
  <cp:lastModifiedBy>MAZZOLINI Olga</cp:lastModifiedBy>
  <cp:revision>198</cp:revision>
  <dcterms:created xsi:type="dcterms:W3CDTF">2020-08-18T16:15:15Z</dcterms:created>
  <dcterms:modified xsi:type="dcterms:W3CDTF">2024-03-05T11:30:39Z</dcterms:modified>
</cp:coreProperties>
</file>