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60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9" userDrawn="1">
          <p15:clr>
            <a:srgbClr val="A4A3A4"/>
          </p15:clr>
        </p15:guide>
        <p15:guide id="2" orient="horz" pos="4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69F"/>
    <a:srgbClr val="00A682"/>
    <a:srgbClr val="327E42"/>
    <a:srgbClr val="F2AF2A"/>
    <a:srgbClr val="0091C6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/>
    <p:restoredTop sz="96327"/>
  </p:normalViewPr>
  <p:slideViewPr>
    <p:cSldViewPr snapToGrid="0" snapToObjects="1">
      <p:cViewPr>
        <p:scale>
          <a:sx n="93" d="100"/>
          <a:sy n="93" d="100"/>
        </p:scale>
        <p:origin x="96" y="-4314"/>
      </p:cViewPr>
      <p:guideLst>
        <p:guide pos="419"/>
        <p:guide orient="horz" pos="4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E88204-6FC1-5234-ADA1-D66E582DEA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9D452A-0BAB-57DE-7560-56A19DEB3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5CA7-6F73-DE4E-9801-5DB2AA525804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A2F90-6916-E5C6-6512-FEFF708FF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262CE8-B079-CEA2-BD45-5ED1055F3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5122-D6E2-7243-91B1-9B1409603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0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9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9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713-0E88-D140-806A-63684132BB6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3C21D7-A246-DEA9-A3FE-02D37FBC1098}"/>
              </a:ext>
            </a:extLst>
          </p:cNvPr>
          <p:cNvSpPr/>
          <p:nvPr/>
        </p:nvSpPr>
        <p:spPr>
          <a:xfrm>
            <a:off x="-16933" y="5789321"/>
            <a:ext cx="10713674" cy="1621618"/>
          </a:xfrm>
          <a:prstGeom prst="rect">
            <a:avLst/>
          </a:prstGeom>
          <a:solidFill>
            <a:srgbClr val="D48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A682"/>
              </a:solidFill>
              <a:highlight>
                <a:srgbClr val="00A682"/>
              </a:highligh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A975EE-2F66-D495-0C0B-4F77EC41B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88" b="14492"/>
          <a:stretch/>
        </p:blipFill>
        <p:spPr>
          <a:xfrm>
            <a:off x="-2789" y="2190417"/>
            <a:ext cx="10691813" cy="361684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B86B3F2-1F13-755D-7D98-E1ED84ECB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1" t="7296" r="12233" b="2401"/>
          <a:stretch/>
        </p:blipFill>
        <p:spPr>
          <a:xfrm>
            <a:off x="-27157" y="1164258"/>
            <a:ext cx="10762172" cy="24047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9B46FED-E23C-4A26-A651-B170816AD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6" y="13807280"/>
            <a:ext cx="1020964" cy="1220462"/>
          </a:xfrm>
          <a:prstGeom prst="rect">
            <a:avLst/>
          </a:prstGeom>
        </p:spPr>
      </p:pic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9B56423-5A57-BCDB-A3B3-0C7910389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62" y="14566730"/>
            <a:ext cx="1181100" cy="317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080EBAD-501E-E039-90BD-C7011394E6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35" t="24842" r="-8477" b="55536"/>
          <a:stretch/>
        </p:blipFill>
        <p:spPr>
          <a:xfrm>
            <a:off x="1260971" y="267063"/>
            <a:ext cx="7968088" cy="91560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E720583-D2CA-6BEB-B804-74BB26CC7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0" b="1386"/>
          <a:stretch/>
        </p:blipFill>
        <p:spPr>
          <a:xfrm>
            <a:off x="-16933" y="11869772"/>
            <a:ext cx="10720103" cy="222170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B24E4D2-BFAF-3066-91EB-9E63D922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6" t="25892" r="29790" b="13682"/>
          <a:stretch/>
        </p:blipFill>
        <p:spPr>
          <a:xfrm>
            <a:off x="-3529809" y="6407176"/>
            <a:ext cx="5762960" cy="8914837"/>
          </a:xfrm>
          <a:prstGeom prst="rect">
            <a:avLst/>
          </a:prstGeom>
        </p:spPr>
      </p:pic>
      <p:sp>
        <p:nvSpPr>
          <p:cNvPr id="25" name="TextBox 36">
            <a:extLst>
              <a:ext uri="{FF2B5EF4-FFF2-40B4-BE49-F238E27FC236}">
                <a16:creationId xmlns:a16="http://schemas.microsoft.com/office/drawing/2014/main" id="{19CF138A-F7FB-0A54-1ABD-D130A48D2C89}"/>
              </a:ext>
            </a:extLst>
          </p:cNvPr>
          <p:cNvSpPr txBox="1"/>
          <p:nvPr/>
        </p:nvSpPr>
        <p:spPr>
          <a:xfrm>
            <a:off x="0" y="6039716"/>
            <a:ext cx="10735014" cy="41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THE SUSTAINABLE TOURISM MISSION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97BC56A1-143C-F379-AB4B-9B8B354140A0}"/>
              </a:ext>
            </a:extLst>
          </p:cNvPr>
          <p:cNvSpPr txBox="1"/>
          <p:nvPr/>
        </p:nvSpPr>
        <p:spPr>
          <a:xfrm>
            <a:off x="1133061" y="7595598"/>
            <a:ext cx="8533648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OUR PROJECT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A4890020-0E89-347D-26CB-0246DFAEEC1C}"/>
              </a:ext>
            </a:extLst>
          </p:cNvPr>
          <p:cNvSpPr txBox="1"/>
          <p:nvPr/>
        </p:nvSpPr>
        <p:spPr>
          <a:xfrm>
            <a:off x="1133062" y="7996117"/>
            <a:ext cx="853364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latin typeface="Montserrat" pitchFamily="2" charset="77"/>
              </a:rPr>
              <a:t>Interreg </a:t>
            </a:r>
            <a:r>
              <a:rPr lang="fr-FR" sz="1200" dirty="0" err="1">
                <a:latin typeface="Montserrat" pitchFamily="2" charset="77"/>
              </a:rPr>
              <a:t>odit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evelluptum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sollore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quos</a:t>
            </a:r>
            <a:r>
              <a:rPr lang="fr-FR" sz="1200" dirty="0">
                <a:latin typeface="Montserrat" pitchFamily="2" charset="77"/>
              </a:rPr>
              <a:t> id mini con labo </a:t>
            </a:r>
            <a:r>
              <a:rPr lang="fr-FR" sz="1200" dirty="0" err="1">
                <a:latin typeface="Montserrat" pitchFamily="2" charset="77"/>
              </a:rPr>
              <a:t>coupcusdae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dest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verepudam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nonsequ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magniamet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liqui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officil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icaborit</a:t>
            </a:r>
            <a:r>
              <a:rPr lang="fr-FR" sz="1200" dirty="0">
                <a:latin typeface="Montserrat" pitchFamily="2" charset="77"/>
              </a:rPr>
              <a:t> labo. </a:t>
            </a:r>
            <a:r>
              <a:rPr lang="fr-FR" sz="1200" dirty="0" err="1">
                <a:latin typeface="Montserrat" pitchFamily="2" charset="77"/>
              </a:rPr>
              <a:t>Giae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etum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repellama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tiassimin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vendio</a:t>
            </a:r>
            <a:r>
              <a:rPr lang="fr-FR" sz="1200" dirty="0">
                <a:latin typeface="Montserrat" pitchFamily="2" charset="77"/>
              </a:rPr>
              <a:t>. </a:t>
            </a:r>
            <a:r>
              <a:rPr lang="fr-FR" sz="1200" dirty="0" err="1">
                <a:latin typeface="Montserrat" pitchFamily="2" charset="77"/>
              </a:rPr>
              <a:t>Itatatem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evenda</a:t>
            </a:r>
            <a:r>
              <a:rPr lang="fr-FR" sz="1200" dirty="0">
                <a:latin typeface="Montserrat" pitchFamily="2" charset="77"/>
              </a:rPr>
              <a:t> quia </a:t>
            </a:r>
            <a:r>
              <a:rPr lang="fr-FR" sz="1200" dirty="0" err="1">
                <a:latin typeface="Montserrat" pitchFamily="2" charset="77"/>
              </a:rPr>
              <a:t>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dempell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orepele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storit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optium</a:t>
            </a:r>
            <a:r>
              <a:rPr lang="fr-FR" sz="1200" dirty="0">
                <a:latin typeface="Montserrat" pitchFamily="2" charset="77"/>
              </a:rPr>
              <a:t> apis </a:t>
            </a:r>
            <a:r>
              <a:rPr lang="fr-FR" sz="1200" dirty="0" err="1">
                <a:latin typeface="Montserrat" pitchFamily="2" charset="77"/>
              </a:rPr>
              <a:t>serum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cones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eos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exceatet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etdfao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dirty="0">
                <a:latin typeface="Montserrat" pitchFamily="2" charset="77"/>
              </a:rPr>
              <a:t>a conta </a:t>
            </a:r>
            <a:r>
              <a:rPr lang="fr-FR" sz="1200" dirty="0" err="1">
                <a:latin typeface="Montserrat" pitchFamily="2" charset="77"/>
              </a:rPr>
              <a:t>perumen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dandant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magnigque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idu</a:t>
            </a:r>
            <a:r>
              <a:rPr lang="fr-FR" sz="1200" dirty="0">
                <a:latin typeface="Montserrat" pitchFamily="2" charset="77"/>
              </a:rPr>
              <a:t> rem </a:t>
            </a:r>
            <a:r>
              <a:rPr lang="fr-FR" sz="1200" dirty="0" err="1">
                <a:latin typeface="Montserrat" pitchFamily="2" charset="77"/>
              </a:rPr>
              <a:t>ndolorporro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gnimagnatur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sedionsenis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midolori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saouin</a:t>
            </a:r>
            <a:r>
              <a:rPr lang="fr-FR" sz="1200" dirty="0">
                <a:latin typeface="Montserrat" pitchFamily="2" charset="77"/>
              </a:rPr>
              <a:t> rem si </a:t>
            </a:r>
            <a:r>
              <a:rPr lang="fr-FR" sz="1200" dirty="0" err="1">
                <a:latin typeface="Montserrat" pitchFamily="2" charset="77"/>
              </a:rPr>
              <a:t>ditatemqui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endantio</a:t>
            </a:r>
            <a:r>
              <a:rPr lang="fr-FR" sz="1200" dirty="0">
                <a:latin typeface="Montserrat" pitchFamily="2" charset="77"/>
              </a:rPr>
              <a:t> et</a:t>
            </a:r>
            <a:r>
              <a:rPr lang="fr-FR" sz="1200" b="1" dirty="0">
                <a:latin typeface="Montserrat SemiBold" pitchFamily="2" charset="77"/>
              </a:rPr>
              <a:t>, </a:t>
            </a:r>
            <a:r>
              <a:rPr lang="fr-FR" sz="1200" b="1" dirty="0" err="1">
                <a:latin typeface="Montserrat SemiBold" pitchFamily="2" charset="77"/>
              </a:rPr>
              <a:t>volut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ent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autem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fugitatem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harit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</a:t>
            </a:r>
            <a:r>
              <a:rPr lang="fr-FR" sz="1200" dirty="0">
                <a:latin typeface="Montserrat" pitchFamily="2" charset="77"/>
              </a:rPr>
              <a:t>, </a:t>
            </a:r>
            <a:r>
              <a:rPr lang="fr-FR" sz="1200" dirty="0" err="1">
                <a:latin typeface="Montserrat" pitchFamily="2" charset="77"/>
              </a:rPr>
              <a:t>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eos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minimin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doluptatio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maio</a:t>
            </a:r>
            <a:r>
              <a:rPr lang="fr-FR" sz="1200" dirty="0">
                <a:latin typeface="Montserrat" pitchFamily="2" charset="77"/>
              </a:rPr>
              <a:t> que </a:t>
            </a:r>
            <a:r>
              <a:rPr lang="fr-FR" sz="1200" dirty="0" err="1">
                <a:latin typeface="Montserrat" pitchFamily="2" charset="77"/>
              </a:rPr>
              <a:t>venihil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luptatibus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minisit</a:t>
            </a:r>
            <a:r>
              <a:rPr lang="fr-FR" sz="1200" dirty="0">
                <a:latin typeface="Montserrat" pitchFamily="2" charset="77"/>
              </a:rPr>
              <a:t>, et ma </a:t>
            </a:r>
            <a:r>
              <a:rPr lang="fr-FR" sz="1200" dirty="0" err="1">
                <a:latin typeface="Montserrat" pitchFamily="2" charset="77"/>
              </a:rPr>
              <a:t>plaut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hilibus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voluptas</a:t>
            </a:r>
            <a:r>
              <a:rPr lang="fr-FR" sz="1200" dirty="0">
                <a:latin typeface="Montserrat" pitchFamily="2" charset="77"/>
              </a:rPr>
              <a:t>.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7841A402-FE35-E962-FAC3-720A96777828}"/>
              </a:ext>
            </a:extLst>
          </p:cNvPr>
          <p:cNvSpPr txBox="1"/>
          <p:nvPr/>
        </p:nvSpPr>
        <p:spPr>
          <a:xfrm>
            <a:off x="-27158" y="12489509"/>
            <a:ext cx="10735014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PROJECT PARTNERS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DBB8243E-F3FA-2AD5-EAE6-9E97BE872492}"/>
              </a:ext>
            </a:extLst>
          </p:cNvPr>
          <p:cNvSpPr txBox="1"/>
          <p:nvPr/>
        </p:nvSpPr>
        <p:spPr>
          <a:xfrm>
            <a:off x="880644" y="12789153"/>
            <a:ext cx="8919410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00" dirty="0" err="1">
                <a:latin typeface="Montserrat Medium" pitchFamily="2" charset="77"/>
              </a:rPr>
              <a:t>InterreModit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evelluptum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sollore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quos</a:t>
            </a:r>
            <a:r>
              <a:rPr lang="fr-FR" sz="1000" dirty="0">
                <a:latin typeface="Montserrat Medium" pitchFamily="2" charset="77"/>
              </a:rPr>
              <a:t> id mini </a:t>
            </a:r>
            <a:r>
              <a:rPr lang="fr-FR" sz="1000" dirty="0" err="1">
                <a:latin typeface="Montserrat Medium" pitchFamily="2" charset="77"/>
              </a:rPr>
              <a:t>cusdae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dest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verepudam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nonsequamet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liqui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officil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icaborit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labo </a:t>
            </a:r>
            <a:r>
              <a:rPr lang="fr-FR" sz="1000" dirty="0" err="1">
                <a:latin typeface="Montserrat Medium" pitchFamily="2" charset="77"/>
              </a:rPr>
              <a:t>ciae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etum</a:t>
            </a:r>
            <a:r>
              <a:rPr lang="fr-FR" sz="1000" dirty="0">
                <a:latin typeface="Montserrat Medium" pitchFamily="2" charset="77"/>
              </a:rPr>
              <a:t> repella </a:t>
            </a:r>
            <a:r>
              <a:rPr lang="fr-FR" sz="1000" dirty="0" err="1">
                <a:latin typeface="Montserrat Medium" pitchFamily="2" charset="77"/>
              </a:rPr>
              <a:t>tiassimin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vendio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Itatatem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evenda</a:t>
            </a:r>
            <a:r>
              <a:rPr lang="fr-FR" sz="1000" dirty="0">
                <a:latin typeface="Montserrat Medium" pitchFamily="2" charset="77"/>
              </a:rPr>
              <a:t> quia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nis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dempell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orepele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storit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optium</a:t>
            </a:r>
            <a:r>
              <a:rPr lang="fr-FR" sz="1000" dirty="0">
                <a:latin typeface="Montserrat Medium" pitchFamily="2" charset="77"/>
              </a:rPr>
              <a:t> apis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serum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cones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exceatet</a:t>
            </a:r>
            <a:r>
              <a:rPr lang="fr-FR" sz="1000" dirty="0">
                <a:latin typeface="Montserrat Medium" pitchFamily="2" charset="77"/>
              </a:rPr>
              <a:t> et a con </a:t>
            </a:r>
            <a:r>
              <a:rPr lang="fr-FR" sz="1000" dirty="0" err="1">
                <a:latin typeface="Montserrat Medium" pitchFamily="2" charset="77"/>
              </a:rPr>
              <a:t>perumen</a:t>
            </a:r>
            <a:r>
              <a:rPr lang="fr-FR" sz="1000" dirty="0">
                <a:latin typeface="Montserrat Medium" pitchFamily="2" charset="77"/>
              </a:rPr>
              <a:t>,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>
                <a:latin typeface="Montserrat Medium" pitchFamily="2" charset="77"/>
              </a:rPr>
              <a:t>ad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 err="1">
                <a:latin typeface="Montserrat Medium" pitchFamily="2" charset="77"/>
              </a:rPr>
              <a:t>atempos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endantio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volut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autem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harit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ant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minimin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cipsantes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reium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doluptatio</a:t>
            </a:r>
            <a:endParaRPr lang="fr-FR" sz="1000" dirty="0">
              <a:latin typeface="Montserrat Medium" pitchFamily="2" charset="77"/>
            </a:endParaRP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91ADD006-A747-B822-8B2A-86E4AFA7733F}"/>
              </a:ext>
            </a:extLst>
          </p:cNvPr>
          <p:cNvSpPr txBox="1"/>
          <p:nvPr/>
        </p:nvSpPr>
        <p:spPr>
          <a:xfrm>
            <a:off x="1065858" y="14164844"/>
            <a:ext cx="4281301" cy="3585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 err="1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www.interreg</a:t>
            </a:r>
            <a:r>
              <a:rPr lang="en-US" sz="1300" b="1" dirty="0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-euro-med/</a:t>
            </a:r>
            <a:r>
              <a:rPr lang="en-US" sz="1300" b="1" dirty="0" err="1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xxxxxxxxxxx.eu</a:t>
            </a:r>
            <a:endParaRPr lang="en-US" sz="1300" b="1" dirty="0">
              <a:solidFill>
                <a:srgbClr val="D4869F"/>
              </a:solidFill>
              <a:latin typeface="Montserrat SemiBold" pitchFamily="2" charset="77"/>
              <a:cs typeface="Poppins SemiBold" panose="00000700000000000000" pitchFamily="2" charset="0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3DC96ABF-56CF-F55A-12FA-7D8FBABB718B}"/>
              </a:ext>
            </a:extLst>
          </p:cNvPr>
          <p:cNvSpPr txBox="1"/>
          <p:nvPr/>
        </p:nvSpPr>
        <p:spPr>
          <a:xfrm>
            <a:off x="1253707" y="11140810"/>
            <a:ext cx="261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Total budget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47AD3FA9-3FDC-62D2-4116-EA0ADFEA03DB}"/>
              </a:ext>
            </a:extLst>
          </p:cNvPr>
          <p:cNvSpPr txBox="1"/>
          <p:nvPr/>
        </p:nvSpPr>
        <p:spPr>
          <a:xfrm>
            <a:off x="1260971" y="11342025"/>
            <a:ext cx="26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9932B506-0AA7-64B0-E223-200BCE21165A}"/>
              </a:ext>
            </a:extLst>
          </p:cNvPr>
          <p:cNvSpPr txBox="1"/>
          <p:nvPr/>
        </p:nvSpPr>
        <p:spPr>
          <a:xfrm>
            <a:off x="6954745" y="11161487"/>
            <a:ext cx="249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Interreg Funds</a:t>
            </a:r>
            <a:endParaRPr lang="en-US" sz="1200" b="1" dirty="0">
              <a:solidFill>
                <a:srgbClr val="D4869F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3F577FB-42FD-68B9-461F-070BFD3A3214}"/>
              </a:ext>
            </a:extLst>
          </p:cNvPr>
          <p:cNvSpPr txBox="1"/>
          <p:nvPr/>
        </p:nvSpPr>
        <p:spPr>
          <a:xfrm>
            <a:off x="6938152" y="11352833"/>
            <a:ext cx="24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A8894F50-E1EF-A516-58F6-2C09F2214003}"/>
              </a:ext>
            </a:extLst>
          </p:cNvPr>
          <p:cNvSpPr txBox="1"/>
          <p:nvPr/>
        </p:nvSpPr>
        <p:spPr>
          <a:xfrm>
            <a:off x="3868998" y="11153891"/>
            <a:ext cx="306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Project duration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F71D4DC0-126F-4BA2-94F4-68029B3ED2FC}"/>
              </a:ext>
            </a:extLst>
          </p:cNvPr>
          <p:cNvSpPr txBox="1"/>
          <p:nvPr/>
        </p:nvSpPr>
        <p:spPr>
          <a:xfrm>
            <a:off x="4563379" y="11366254"/>
            <a:ext cx="157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xx</a:t>
            </a:r>
            <a:r>
              <a:rPr lang="en-US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 </a:t>
            </a:r>
            <a:r>
              <a:rPr lang="en-US" sz="14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252BF-04E9-4643-C18E-71E0F0AFED18}"/>
              </a:ext>
            </a:extLst>
          </p:cNvPr>
          <p:cNvSpPr/>
          <p:nvPr/>
        </p:nvSpPr>
        <p:spPr>
          <a:xfrm>
            <a:off x="25138" y="6664922"/>
            <a:ext cx="10691813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by the name of the project (Community4Tourism </a:t>
            </a:r>
            <a:r>
              <a:rPr lang="en-US" i="1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or Dialogue4Tourism)</a:t>
            </a:r>
            <a:endParaRPr lang="en-US" i="1" dirty="0">
              <a:solidFill>
                <a:schemeClr val="bg1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7324C3C9-A502-CD7F-2D32-9D25E69A48FE}"/>
              </a:ext>
            </a:extLst>
          </p:cNvPr>
          <p:cNvSpPr txBox="1"/>
          <p:nvPr/>
        </p:nvSpPr>
        <p:spPr>
          <a:xfrm>
            <a:off x="-6686" y="6407176"/>
            <a:ext cx="10735014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IS CO-FEATURED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BE69EB7-A020-F21D-0CB6-4C154A70AE65}"/>
              </a:ext>
            </a:extLst>
          </p:cNvPr>
          <p:cNvCxnSpPr>
            <a:cxnSpLocks/>
          </p:cNvCxnSpPr>
          <p:nvPr/>
        </p:nvCxnSpPr>
        <p:spPr>
          <a:xfrm>
            <a:off x="3876261" y="10040449"/>
            <a:ext cx="0" cy="1795139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3218A83-BB28-9839-8D5C-1FE756C3A521}"/>
              </a:ext>
            </a:extLst>
          </p:cNvPr>
          <p:cNvCxnSpPr>
            <a:cxnSpLocks/>
          </p:cNvCxnSpPr>
          <p:nvPr/>
        </p:nvCxnSpPr>
        <p:spPr>
          <a:xfrm>
            <a:off x="6930887" y="9980815"/>
            <a:ext cx="7264" cy="1943317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F21051-E33E-00A3-562D-706AA4476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944" y="10270349"/>
            <a:ext cx="786717" cy="790836"/>
          </a:xfrm>
          <a:prstGeom prst="rect">
            <a:avLst/>
          </a:prstGeom>
        </p:spPr>
      </p:pic>
      <p:pic>
        <p:nvPicPr>
          <p:cNvPr id="18" name="Image 17" descr="Une image contenant tasse, verre&#10;&#10;Description générée automatiquement">
            <a:extLst>
              <a:ext uri="{FF2B5EF4-FFF2-40B4-BE49-F238E27FC236}">
                <a16:creationId xmlns:a16="http://schemas.microsoft.com/office/drawing/2014/main" id="{CD0EE2B9-3105-8949-A25B-0779F0CAB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455" y="10239520"/>
            <a:ext cx="1183444" cy="748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67E358-64F6-5005-41F9-488F9867C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1888" y="10201300"/>
            <a:ext cx="943373" cy="845218"/>
          </a:xfrm>
          <a:prstGeom prst="rect">
            <a:avLst/>
          </a:prstGeom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BDBEA6-5F99-9CBA-D415-039596E8C6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4106" y="14051750"/>
            <a:ext cx="2261186" cy="9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5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202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Medium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n.maiphi@gmail.com</dc:creator>
  <cp:lastModifiedBy>MAZZOLINI Olga</cp:lastModifiedBy>
  <cp:revision>43</cp:revision>
  <dcterms:created xsi:type="dcterms:W3CDTF">2022-04-28T12:37:21Z</dcterms:created>
  <dcterms:modified xsi:type="dcterms:W3CDTF">2023-08-17T07:20:26Z</dcterms:modified>
</cp:coreProperties>
</file>