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0A_C07C163A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351" r:id="rId5"/>
    <p:sldId id="525" r:id="rId6"/>
    <p:sldId id="510" r:id="rId7"/>
    <p:sldId id="529" r:id="rId8"/>
    <p:sldId id="522" r:id="rId9"/>
    <p:sldId id="521" r:id="rId10"/>
    <p:sldId id="515" r:id="rId11"/>
    <p:sldId id="526" r:id="rId12"/>
    <p:sldId id="516" r:id="rId13"/>
    <p:sldId id="527" r:id="rId14"/>
    <p:sldId id="520" r:id="rId15"/>
    <p:sldId id="278" r:id="rId16"/>
  </p:sldIdLst>
  <p:sldSz cx="12192000" cy="68580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64BC3F-F0AA-7DB9-C4AE-8AB9937C4F69}" name="ΚΟΥΤΑ ΜΑΡΙΝΑ" initials="ΜΚ" userId="S::civ6436@upatras.gr::3ff48c51-814b-4b06-8e2d-42847eb51970" providerId="AD"/>
  <p188:author id="{870A6D8F-34B3-4A74-6CAD-130EE86A4C20}" name="ebalamou@anetel.com" initials="eb" userId="S::urn:spo:guest#ebalamou@anetel.com::" providerId="AD"/>
  <p188:author id="{3B7EA4A7-E944-298A-49C2-15AF8EBF4A19}" name="Claudia Ribeiro" initials="CR" userId="S::cribeiro@polisnetwork.eu::b7b585da-8f43-40d4-85dd-3a4ccae8fb65" providerId="AD"/>
  <p188:author id="{8C255DB7-7336-CBA6-AD2D-DAB45B4589EE}" name="Carlotta Inserra" initials="CI" userId="S::CInserra@polisnetwork.eu::3644273e-4958-472f-a9ee-d52ac97a6594" providerId="AD"/>
  <p188:author id="{D39ABDC4-B30D-6143-14D0-78445BA6B2FE}" name="Claudia Ribeiro" initials="CR" userId="S::CRibeiro@polisnetwork.eu::b7b585da-8f43-40d4-85dd-3a4ccae8fb65" providerId="AD"/>
  <p188:author id="{B6BD96EC-372D-C99E-3E6A-67AFEFD90FED}" name="MASSABO Bernard" initials="BM" userId="S::bernard.massabo@nicecotedazur.org::e01ee23d-3945-4ae0-85e9-9ab12217aeca" providerId="AD"/>
  <p188:author id="{530F33F2-07B8-EE4A-6C48-58C208B9911C}" name="vvhabazin@regea.org" initials="vv" userId="S::urn:spo:guest#vvhabazin@regea.org::" providerId="AD"/>
  <p188:author id="{550EABFB-8D87-C5EE-4C77-9AE9B69F8754}" name="Diana Zanabria" initials="DZ" userId="S::dzanabria@irec.cat::32c02c56-0cc3-4a08-b705-e1bdc41f76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BB3"/>
    <a:srgbClr val="00A682"/>
    <a:srgbClr val="164194"/>
    <a:srgbClr val="1F497D"/>
    <a:srgbClr val="1C6346"/>
    <a:srgbClr val="3A8D7B"/>
    <a:srgbClr val="000000"/>
    <a:srgbClr val="242524"/>
    <a:srgbClr val="D8C2F0"/>
    <a:srgbClr val="EDB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26667" autoAdjust="0"/>
  </p:normalViewPr>
  <p:slideViewPr>
    <p:cSldViewPr snapToGrid="0">
      <p:cViewPr varScale="1">
        <p:scale>
          <a:sx n="18" d="100"/>
          <a:sy n="18" d="100"/>
        </p:scale>
        <p:origin x="3082" y="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20A_C07C16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0A0011-3D03-42A7-95FF-D6E547E9A12B}" authorId="{550EABFB-8D87-C5EE-4C77-9AE9B69F8754}" created="2025-06-16T08:30:53.447">
    <pc:sldMkLst xmlns:pc="http://schemas.microsoft.com/office/powerpoint/2013/main/command">
      <pc:docMk/>
      <pc:sldMk cId="3945330378" sldId="503"/>
    </pc:sldMkLst>
    <p188:txBody>
      <a:bodyPr/>
      <a:lstStyle/>
      <a:p>
        <a:r>
          <a:rPr lang="es-ES"/>
          <a:t>Bernard - NCAM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DD60DABF-FEC3-4E11-8479-DD24E33314F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2F959727-1DF6-48CF-BAF5-81AFE457E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1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9727-1DF6-48CF-BAF5-81AFE457EE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7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Institutional</a:t>
            </a:r>
            <a:r>
              <a:rPr lang="fr-FR" sz="1200" dirty="0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 Dialogue: </a:t>
            </a:r>
            <a:r>
              <a:rPr lang="en-US" sz="1200" b="0" i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Poppins" panose="00000500000000000000" pitchFamily="2" charset="0"/>
              </a:rPr>
              <a:t>A loop process of exchanges on policy instruments to adapt, replicate and transfer relevant ones</a:t>
            </a:r>
            <a:r>
              <a:rPr lang="fr-FR" sz="1200" b="0" i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9727-1DF6-48CF-BAF5-81AFE457EE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5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9727-1DF6-48CF-BAF5-81AFE457EE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59727-1DF6-48CF-BAF5-81AFE457EE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9727-1DF6-48CF-BAF5-81AFE457EE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3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9727-1DF6-48CF-BAF5-81AFE457EE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27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9727-1DF6-48CF-BAF5-81AFE457EE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2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59727-1DF6-48CF-BAF5-81AFE457EE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A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aerial view of a park&#10;&#10;Description automatically generated">
            <a:extLst>
              <a:ext uri="{FF2B5EF4-FFF2-40B4-BE49-F238E27FC236}">
                <a16:creationId xmlns:a16="http://schemas.microsoft.com/office/drawing/2014/main" id="{C44CCDD9-3E74-8238-C7F4-AD17EE4DC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FEB8B9AE-52BF-E639-EEE6-D63E647991ED}"/>
              </a:ext>
            </a:extLst>
          </p:cNvPr>
          <p:cNvSpPr/>
          <p:nvPr userDrawn="1"/>
        </p:nvSpPr>
        <p:spPr>
          <a:xfrm>
            <a:off x="0" y="5181600"/>
            <a:ext cx="12192000" cy="2683708"/>
          </a:xfrm>
          <a:prstGeom prst="wave">
            <a:avLst/>
          </a:prstGeom>
          <a:solidFill>
            <a:srgbClr val="D5EB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D92137E-380A-5764-D465-E64B25D61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89582"/>
            <a:ext cx="2514600" cy="1047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1511D5-91AE-AE5C-A035-17D888EC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432" y="2751891"/>
            <a:ext cx="8752587" cy="1354217"/>
          </a:xfrm>
        </p:spPr>
        <p:txBody>
          <a:bodyPr/>
          <a:lstStyle>
            <a:lvl1pPr algn="ctr">
              <a:defRPr sz="4400" b="0">
                <a:solidFill>
                  <a:schemeClr val="bg1"/>
                </a:solidFill>
                <a:latin typeface="Montserrat Medium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0C9221C-13FD-1B15-7D87-9B77A90CDB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629" y="573082"/>
            <a:ext cx="9879304" cy="1323987"/>
          </a:xfrm>
          <a:prstGeom prst="rect">
            <a:avLst/>
          </a:prstGeom>
        </p:spPr>
      </p:pic>
      <p:pic>
        <p:nvPicPr>
          <p:cNvPr id="10" name="Picture 9" descr="A close up of a fingerprint&#10;&#10;Description automatically generated">
            <a:extLst>
              <a:ext uri="{FF2B5EF4-FFF2-40B4-BE49-F238E27FC236}">
                <a16:creationId xmlns:a16="http://schemas.microsoft.com/office/drawing/2014/main" id="{043CF918-C24E-4FF1-3C6A-CDE5D8B90F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44359"/>
            <a:ext cx="500055" cy="992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D5E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aerial view of a park&#10;&#10;Description automatically generated">
            <a:extLst>
              <a:ext uri="{FF2B5EF4-FFF2-40B4-BE49-F238E27FC236}">
                <a16:creationId xmlns:a16="http://schemas.microsoft.com/office/drawing/2014/main" id="{C44CCDD9-3E74-8238-C7F4-AD17EE4DC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1"/>
          <a:stretch/>
        </p:blipFill>
        <p:spPr>
          <a:xfrm>
            <a:off x="-275" y="0"/>
            <a:ext cx="12192000" cy="237807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D92137E-380A-5764-D465-E64B25D61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840482"/>
            <a:ext cx="2133600" cy="8888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1511D5-91AE-AE5C-A035-17D888EC6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431" y="3124200"/>
            <a:ext cx="8752587" cy="677108"/>
          </a:xfrm>
        </p:spPr>
        <p:txBody>
          <a:bodyPr/>
          <a:lstStyle>
            <a:lvl1pPr algn="ctr">
              <a:defRPr sz="4400" b="1">
                <a:solidFill>
                  <a:srgbClr val="00A682"/>
                </a:solidFill>
                <a:latin typeface="Montserrat Medium" pitchFamily="2" charset="0"/>
              </a:defRPr>
            </a:lvl1pPr>
          </a:lstStyle>
          <a:p>
            <a:r>
              <a:rPr lang="en-US"/>
              <a:t>Promoting green living areas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0C9221C-13FD-1B15-7D87-9B77A90CDB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629" y="573082"/>
            <a:ext cx="9879304" cy="1323987"/>
          </a:xfrm>
          <a:prstGeom prst="rect">
            <a:avLst/>
          </a:prstGeom>
        </p:spPr>
      </p:pic>
      <p:pic>
        <p:nvPicPr>
          <p:cNvPr id="10" name="Picture 9" descr="A close up of a fingerprint&#10;&#10;Description automatically generated">
            <a:extLst>
              <a:ext uri="{FF2B5EF4-FFF2-40B4-BE49-F238E27FC236}">
                <a16:creationId xmlns:a16="http://schemas.microsoft.com/office/drawing/2014/main" id="{043CF918-C24E-4FF1-3C6A-CDE5D8B90F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479775"/>
            <a:ext cx="2150681" cy="4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FF220096-CF4D-DA05-4F4F-E1421640FEA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1873" cy="6858000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E253305B-D64E-8063-9C39-E291160840B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2220" y="0"/>
              <a:ext cx="9669653" cy="6857999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9171D8D4-1AE6-9BA7-FFC9-9D8354D8C16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89876" cy="6858000"/>
            </a:xfrm>
            <a:prstGeom prst="rect">
              <a:avLst/>
            </a:prstGeom>
          </p:spPr>
        </p:pic>
      </p:grpSp>
      <p:sp>
        <p:nvSpPr>
          <p:cNvPr id="9" name="Holder 2">
            <a:extLst>
              <a:ext uri="{FF2B5EF4-FFF2-40B4-BE49-F238E27FC236}">
                <a16:creationId xmlns:a16="http://schemas.microsoft.com/office/drawing/2014/main" id="{9BAF484D-00B1-B767-46A8-44251071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42" y="1418720"/>
            <a:ext cx="6772275" cy="559435"/>
          </a:xfrm>
        </p:spPr>
        <p:txBody>
          <a:bodyPr lIns="0" tIns="0" rIns="0" bIns="0"/>
          <a:lstStyle>
            <a:lvl1pPr>
              <a:defRPr sz="3500" b="1" i="0">
                <a:solidFill>
                  <a:srgbClr val="339966"/>
                </a:solidFill>
                <a:latin typeface="Montserrat" pitchFamily="2" charset="0"/>
                <a:cs typeface="Calibri"/>
              </a:defRPr>
            </a:lvl1pPr>
          </a:lstStyle>
          <a:p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F07A1AC0-800C-B28C-31CF-855E3DFA7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742" y="2710839"/>
            <a:ext cx="543242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C55A11"/>
                </a:solidFill>
                <a:latin typeface="Montserrat" pitchFamily="2" charset="0"/>
                <a:cs typeface="Calibri"/>
              </a:defRPr>
            </a:lvl1pPr>
          </a:lstStyle>
          <a:p>
            <a:endParaRPr/>
          </a:p>
        </p:txBody>
      </p:sp>
      <p:pic>
        <p:nvPicPr>
          <p:cNvPr id="17" name="Picture 16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A4BA5F4C-00B7-F1AF-7D5F-A42E96293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9" y="76281"/>
            <a:ext cx="7141479" cy="957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9BAF484D-00B1-B767-46A8-44251071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42" y="1418720"/>
            <a:ext cx="6772275" cy="559435"/>
          </a:xfrm>
        </p:spPr>
        <p:txBody>
          <a:bodyPr lIns="0" tIns="0" rIns="0" bIns="0"/>
          <a:lstStyle>
            <a:lvl1pPr>
              <a:defRPr sz="3500" b="1" i="0">
                <a:solidFill>
                  <a:srgbClr val="00A682"/>
                </a:solidFill>
                <a:latin typeface="Montserrat" pitchFamily="2" charset="0"/>
                <a:cs typeface="Calibri"/>
              </a:defRPr>
            </a:lvl1pPr>
          </a:lstStyle>
          <a:p>
            <a:endParaRPr/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25F570B0-E34D-6926-17A6-9182845A7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5029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ontserrat" pitchFamily="2" charset="0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185F07AC-AF73-4977-D512-6CA4DBC52B4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02680" y="2209800"/>
            <a:ext cx="5029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ontserrat" pitchFamily="2" charset="0"/>
              </a:defRPr>
            </a:lvl1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24547-18E9-1B0A-B5AA-4AAD5F978827}"/>
              </a:ext>
            </a:extLst>
          </p:cNvPr>
          <p:cNvSpPr/>
          <p:nvPr userDrawn="1"/>
        </p:nvSpPr>
        <p:spPr>
          <a:xfrm>
            <a:off x="76200" y="6324600"/>
            <a:ext cx="502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0"/>
            </a:endParaRPr>
          </a:p>
        </p:txBody>
      </p:sp>
      <p:pic>
        <p:nvPicPr>
          <p:cNvPr id="6" name="Picture 5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22BF3AF8-166E-2667-53B5-9DC4A51FC1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57765"/>
            <a:ext cx="4408941" cy="590870"/>
          </a:xfrm>
          <a:prstGeom prst="rect">
            <a:avLst/>
          </a:prstGeom>
          <a:effectLst/>
        </p:spPr>
      </p:pic>
      <p:pic>
        <p:nvPicPr>
          <p:cNvPr id="5" name="Picture 17" descr="A aerial view of a park&#10;&#10;Description automatically generated">
            <a:extLst>
              <a:ext uri="{FF2B5EF4-FFF2-40B4-BE49-F238E27FC236}">
                <a16:creationId xmlns:a16="http://schemas.microsoft.com/office/drawing/2014/main" id="{9C5F513F-EC35-7ECC-689D-8CB2FF2E4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1"/>
          <a:stretch/>
        </p:blipFill>
        <p:spPr>
          <a:xfrm>
            <a:off x="-275" y="-10648"/>
            <a:ext cx="12192000" cy="971693"/>
          </a:xfrm>
          <a:prstGeom prst="rect">
            <a:avLst/>
          </a:prstGeom>
          <a:solidFill>
            <a:schemeClr val="bg1">
              <a:alpha val="27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28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2">
            <a:extLst>
              <a:ext uri="{FF2B5EF4-FFF2-40B4-BE49-F238E27FC236}">
                <a16:creationId xmlns:a16="http://schemas.microsoft.com/office/drawing/2014/main" id="{A28C037A-6709-7525-C1B8-317D2543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42" y="1418720"/>
            <a:ext cx="6772275" cy="559435"/>
          </a:xfrm>
        </p:spPr>
        <p:txBody>
          <a:bodyPr lIns="0" tIns="0" rIns="0" bIns="0"/>
          <a:lstStyle>
            <a:lvl1pPr>
              <a:defRPr sz="3500" b="1" i="0">
                <a:solidFill>
                  <a:srgbClr val="00A682"/>
                </a:solidFill>
                <a:latin typeface="Montserrat" pitchFamily="2" charset="0"/>
                <a:cs typeface="Calibri"/>
              </a:defRPr>
            </a:lvl1pPr>
          </a:lstStyle>
          <a:p>
            <a:endParaRPr/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4E54A813-F0CF-E87D-7F16-7069D9FA5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742" y="2710839"/>
            <a:ext cx="543242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C55A11"/>
                </a:solidFill>
                <a:latin typeface="Montserrat" pitchFamily="2" charset="0"/>
                <a:cs typeface="Calibri"/>
              </a:defRPr>
            </a:lvl1pPr>
          </a:lstStyle>
          <a:p>
            <a:endParaRPr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D1E24EF3-501B-1E18-2CCE-39066EA8D17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56835" y="2710838"/>
            <a:ext cx="543242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C55A11"/>
                </a:solidFill>
                <a:latin typeface="Montserrat" pitchFamily="2" charset="0"/>
                <a:cs typeface="Calibri"/>
              </a:defRPr>
            </a:lvl1pPr>
          </a:lstStyle>
          <a:p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EAB05-CD1C-D4E0-D4D6-A0594857D123}"/>
              </a:ext>
            </a:extLst>
          </p:cNvPr>
          <p:cNvSpPr/>
          <p:nvPr userDrawn="1"/>
        </p:nvSpPr>
        <p:spPr>
          <a:xfrm>
            <a:off x="76200" y="6324600"/>
            <a:ext cx="502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7" descr="A aerial view of a park&#10;&#10;Description automatically generated">
            <a:extLst>
              <a:ext uri="{FF2B5EF4-FFF2-40B4-BE49-F238E27FC236}">
                <a16:creationId xmlns:a16="http://schemas.microsoft.com/office/drawing/2014/main" id="{F8297F33-B5AA-1DA4-B829-3CCD73B6A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1"/>
          <a:stretch/>
        </p:blipFill>
        <p:spPr>
          <a:xfrm>
            <a:off x="-275" y="-10648"/>
            <a:ext cx="12192000" cy="971693"/>
          </a:xfrm>
          <a:prstGeom prst="rect">
            <a:avLst/>
          </a:prstGeom>
          <a:solidFill>
            <a:schemeClr val="bg1">
              <a:alpha val="27000"/>
            </a:schemeClr>
          </a:solidFill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00A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aerial view of a park&#10;&#10;Description automatically generated">
            <a:extLst>
              <a:ext uri="{FF2B5EF4-FFF2-40B4-BE49-F238E27FC236}">
                <a16:creationId xmlns:a16="http://schemas.microsoft.com/office/drawing/2014/main" id="{4EDD3B18-3FBB-33B9-0AEF-471A47690D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9682B64A-56F2-B796-C6F5-944F0532913A}"/>
              </a:ext>
            </a:extLst>
          </p:cNvPr>
          <p:cNvSpPr txBox="1">
            <a:spLocks/>
          </p:cNvSpPr>
          <p:nvPr userDrawn="1"/>
        </p:nvSpPr>
        <p:spPr>
          <a:xfrm>
            <a:off x="684682" y="1561455"/>
            <a:ext cx="8154518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>
            <a:lvl1pPr>
              <a:defRPr sz="3500" b="1" i="0">
                <a:solidFill>
                  <a:srgbClr val="33996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en-US" sz="4000" spc="-50">
                <a:solidFill>
                  <a:srgbClr val="FFFFFF"/>
                </a:solidFill>
                <a:latin typeface="Montserrat" pitchFamily="2" charset="0"/>
                <a:cs typeface="Calibri Light"/>
              </a:rPr>
              <a:t>Find out more on our channels</a:t>
            </a:r>
            <a:endParaRPr lang="en-US" sz="4000">
              <a:latin typeface="Montserrat" pitchFamily="2" charset="0"/>
              <a:cs typeface="Calibri Light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40B5F2-7E15-02E9-3620-1EB422036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200" y="5550274"/>
            <a:ext cx="9879304" cy="1323987"/>
          </a:xfrm>
          <a:prstGeom prst="rect">
            <a:avLst/>
          </a:prstGeom>
        </p:spPr>
      </p:pic>
      <p:sp>
        <p:nvSpPr>
          <p:cNvPr id="11" name="Wave 10">
            <a:extLst>
              <a:ext uri="{FF2B5EF4-FFF2-40B4-BE49-F238E27FC236}">
                <a16:creationId xmlns:a16="http://schemas.microsoft.com/office/drawing/2014/main" id="{E9F2E5C1-09F0-FE7E-CA90-DBFC974AB420}"/>
              </a:ext>
            </a:extLst>
          </p:cNvPr>
          <p:cNvSpPr/>
          <p:nvPr userDrawn="1"/>
        </p:nvSpPr>
        <p:spPr>
          <a:xfrm>
            <a:off x="10160" y="-1396662"/>
            <a:ext cx="12192000" cy="2683708"/>
          </a:xfrm>
          <a:prstGeom prst="wave">
            <a:avLst/>
          </a:prstGeom>
          <a:solidFill>
            <a:srgbClr val="D5EB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840D8DD-C2CC-CA5E-794F-CBCBF96C0A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4207"/>
            <a:ext cx="2514600" cy="1047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86C9AA-3CBB-1801-6E50-C0FA64E219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7731" y="2683709"/>
            <a:ext cx="2660836" cy="26837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20653A-D0B8-233F-FAFF-00256BEB00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06112" y="3399127"/>
            <a:ext cx="425501" cy="448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A0CA62-713C-35ED-8288-310BE9575CE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79830" y="4077808"/>
            <a:ext cx="458770" cy="4587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9DC4EE-5A24-0FFD-5724-A6363244F0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88484" y="4775437"/>
            <a:ext cx="443130" cy="458770"/>
          </a:xfrm>
          <a:prstGeom prst="rect">
            <a:avLst/>
          </a:prstGeom>
        </p:spPr>
      </p:pic>
      <p:sp>
        <p:nvSpPr>
          <p:cNvPr id="26" name="object 2">
            <a:extLst>
              <a:ext uri="{FF2B5EF4-FFF2-40B4-BE49-F238E27FC236}">
                <a16:creationId xmlns:a16="http://schemas.microsoft.com/office/drawing/2014/main" id="{14F2C687-3C8F-CE4B-A92D-5A2B62F6193A}"/>
              </a:ext>
            </a:extLst>
          </p:cNvPr>
          <p:cNvSpPr txBox="1">
            <a:spLocks/>
          </p:cNvSpPr>
          <p:nvPr userDrawn="1"/>
        </p:nvSpPr>
        <p:spPr>
          <a:xfrm>
            <a:off x="4175760" y="3222254"/>
            <a:ext cx="2438400" cy="5589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>
            <a:lvl1pPr>
              <a:defRPr sz="3500" b="1" i="0">
                <a:solidFill>
                  <a:srgbClr val="33996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en-US" sz="2000" b="1" spc="-50">
                <a:solidFill>
                  <a:srgbClr val="FFFFFF"/>
                </a:solidFill>
                <a:latin typeface="Montserrat" pitchFamily="2" charset="0"/>
                <a:cs typeface="Calibri Light"/>
              </a:rPr>
              <a:t>@InterregMedGLA</a:t>
            </a:r>
            <a:endParaRPr lang="en-US" sz="2000" b="1">
              <a:latin typeface="Montserrat" pitchFamily="2" charset="0"/>
              <a:cs typeface="Calibri Light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906DC6A2-AA24-F27B-1697-4D5951A0F582}"/>
              </a:ext>
            </a:extLst>
          </p:cNvPr>
          <p:cNvSpPr txBox="1">
            <a:spLocks/>
          </p:cNvSpPr>
          <p:nvPr userDrawn="1"/>
        </p:nvSpPr>
        <p:spPr>
          <a:xfrm>
            <a:off x="4175760" y="3866976"/>
            <a:ext cx="6096000" cy="5589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>
            <a:lvl1pPr>
              <a:defRPr sz="3500" b="1" i="0">
                <a:solidFill>
                  <a:srgbClr val="33996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en-US" sz="2000" b="1" spc="-50">
                <a:solidFill>
                  <a:srgbClr val="FFFFFF"/>
                </a:solidFill>
                <a:latin typeface="Montserrat" pitchFamily="2" charset="0"/>
                <a:cs typeface="Calibri Light"/>
              </a:rPr>
              <a:t>Interreg Euro-MED Green Living Areas</a:t>
            </a:r>
            <a:endParaRPr lang="en-US" sz="2000" b="1">
              <a:latin typeface="Montserrat" pitchFamily="2" charset="0"/>
              <a:cs typeface="Calibri Light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E4AAA849-6AD6-6DF1-7F35-2CFF48D62932}"/>
              </a:ext>
            </a:extLst>
          </p:cNvPr>
          <p:cNvSpPr txBox="1">
            <a:spLocks/>
          </p:cNvSpPr>
          <p:nvPr userDrawn="1"/>
        </p:nvSpPr>
        <p:spPr>
          <a:xfrm>
            <a:off x="4185920" y="4628793"/>
            <a:ext cx="2438400" cy="5589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>
            <a:lvl1pPr>
              <a:defRPr sz="3500" b="1" i="0">
                <a:solidFill>
                  <a:srgbClr val="33996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en-US" sz="2000" b="1" spc="-50">
                <a:solidFill>
                  <a:srgbClr val="FFFFFF"/>
                </a:solidFill>
                <a:latin typeface="Montserrat" pitchFamily="2" charset="0"/>
                <a:cs typeface="Calibri Light"/>
              </a:rPr>
              <a:t>@interregmedgla</a:t>
            </a:r>
            <a:endParaRPr lang="en-US" sz="2000" b="1">
              <a:latin typeface="Montserrat" pitchFamily="2" charset="0"/>
              <a:cs typeface="Calibri Ligh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2E760A3-2152-FC6C-7986-8B68DB5A97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88484" y="4756489"/>
            <a:ext cx="443130" cy="4587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69F3D2-8C54-6A99-D3C5-5C7D2A2C6F4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06113" y="2736463"/>
            <a:ext cx="434876" cy="441889"/>
          </a:xfrm>
          <a:prstGeom prst="rect">
            <a:avLst/>
          </a:prstGeom>
        </p:spPr>
      </p:pic>
      <p:sp>
        <p:nvSpPr>
          <p:cNvPr id="36" name="object 2">
            <a:extLst>
              <a:ext uri="{FF2B5EF4-FFF2-40B4-BE49-F238E27FC236}">
                <a16:creationId xmlns:a16="http://schemas.microsoft.com/office/drawing/2014/main" id="{E32DF35E-6F95-461D-59B6-BB2895AFBE29}"/>
              </a:ext>
            </a:extLst>
          </p:cNvPr>
          <p:cNvSpPr txBox="1">
            <a:spLocks/>
          </p:cNvSpPr>
          <p:nvPr userDrawn="1"/>
        </p:nvSpPr>
        <p:spPr>
          <a:xfrm>
            <a:off x="4196764" y="2580633"/>
            <a:ext cx="6471235" cy="55899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>
            <a:lvl1pPr>
              <a:defRPr sz="3500" b="1" i="0">
                <a:solidFill>
                  <a:srgbClr val="33996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en-US" sz="2000" b="1" spc="-50">
                <a:solidFill>
                  <a:srgbClr val="FFFFFF"/>
                </a:solidFill>
                <a:latin typeface="Montserrat" pitchFamily="2" charset="0"/>
                <a:cs typeface="Calibri Light"/>
              </a:rPr>
              <a:t>https://green-living-areas.interreg-euro-med.eu/</a:t>
            </a:r>
            <a:endParaRPr lang="en-US" sz="2000" b="1">
              <a:latin typeface="Montserrat" pitchFamily="2" charset="0"/>
              <a:cs typeface="Calibri Light"/>
            </a:endParaRPr>
          </a:p>
        </p:txBody>
      </p:sp>
      <p:pic>
        <p:nvPicPr>
          <p:cNvPr id="38" name="Graphic 37" descr="Line arrow: Clockwise curve outline">
            <a:extLst>
              <a:ext uri="{FF2B5EF4-FFF2-40B4-BE49-F238E27FC236}">
                <a16:creationId xmlns:a16="http://schemas.microsoft.com/office/drawing/2014/main" id="{A5DE8EA5-E674-80F4-A118-5254EE4031B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875564">
            <a:off x="8779346" y="1901009"/>
            <a:ext cx="727548" cy="7275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2924" y="6418724"/>
            <a:ext cx="4111881" cy="2179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5227" y="344170"/>
            <a:ext cx="6772275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3399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9486" y="1763014"/>
            <a:ext cx="543242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55A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5" r:id="rId3"/>
    <p:sldLayoutId id="2147483666" r:id="rId4"/>
    <p:sldLayoutId id="2147483662" r:id="rId5"/>
    <p:sldLayoutId id="214748366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0A_C07C163A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2917-D8FA-8A40-A7F8-79355606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52807"/>
            <a:ext cx="9024768" cy="1107996"/>
          </a:xfrm>
        </p:spPr>
        <p:txBody>
          <a:bodyPr/>
          <a:lstStyle/>
          <a:p>
            <a:r>
              <a:rPr lang="en-US" sz="3600" b="1" dirty="0">
                <a:latin typeface="Montserrat SemiBold" pitchFamily="2" charset="0"/>
              </a:rPr>
              <a:t>Green Living Areas platform on policies!</a:t>
            </a:r>
            <a:endParaRPr lang="en-US" dirty="0">
              <a:latin typeface="Montserrat SemiBold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B97B7E-4311-43B3-B1A2-4AC1CAC7A73E}"/>
              </a:ext>
            </a:extLst>
          </p:cNvPr>
          <p:cNvSpPr txBox="1">
            <a:spLocks/>
          </p:cNvSpPr>
          <p:nvPr/>
        </p:nvSpPr>
        <p:spPr>
          <a:xfrm>
            <a:off x="1752600" y="3886200"/>
            <a:ext cx="902476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00" b="0" i="0">
                <a:solidFill>
                  <a:schemeClr val="bg1"/>
                </a:solidFill>
                <a:latin typeface="Montserrat Medium" pitchFamily="2" charset="0"/>
                <a:ea typeface="+mj-ea"/>
                <a:cs typeface="Calibri"/>
              </a:defRPr>
            </a:lvl1pPr>
          </a:lstStyle>
          <a:p>
            <a:r>
              <a:rPr lang="en-US" sz="3600" i="1" dirty="0">
                <a:latin typeface="Montserrat Light" pitchFamily="2" charset="0"/>
              </a:rPr>
              <a:t>MED Talks 3rd Edition</a:t>
            </a:r>
          </a:p>
          <a:p>
            <a:r>
              <a:rPr lang="en-US" sz="3600" dirty="0">
                <a:latin typeface="Montserrat Light" pitchFamily="2" charset="0"/>
              </a:rPr>
              <a:t> 16</a:t>
            </a:r>
            <a:r>
              <a:rPr lang="en-US" sz="3600" baseline="30000" dirty="0">
                <a:latin typeface="Montserrat Light" pitchFamily="2" charset="0"/>
              </a:rPr>
              <a:t>th</a:t>
            </a:r>
            <a:r>
              <a:rPr lang="en-US" sz="3600" dirty="0">
                <a:latin typeface="Montserrat Light" pitchFamily="2" charset="0"/>
              </a:rPr>
              <a:t> of December 2025</a:t>
            </a:r>
            <a:endParaRPr lang="en-US" dirty="0">
              <a:latin typeface="Montserrat Light" pitchFamily="2" charset="0"/>
            </a:endParaRPr>
          </a:p>
        </p:txBody>
      </p:sp>
      <p:pic>
        <p:nvPicPr>
          <p:cNvPr id="8" name="Picture 7" descr="A logo of a bike and a windmill&#10;&#10;AI-generated content may be incorrect.">
            <a:extLst>
              <a:ext uri="{FF2B5EF4-FFF2-40B4-BE49-F238E27FC236}">
                <a16:creationId xmlns:a16="http://schemas.microsoft.com/office/drawing/2014/main" id="{1E9B3D7A-3DA3-BA34-3B92-5063C3A4E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653207"/>
            <a:ext cx="2977094" cy="12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37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0A27DCCB-D365-1FB5-EAA0-F81ADE59FD59}"/>
              </a:ext>
            </a:extLst>
          </p:cNvPr>
          <p:cNvGrpSpPr/>
          <p:nvPr/>
        </p:nvGrpSpPr>
        <p:grpSpPr>
          <a:xfrm>
            <a:off x="186691" y="184359"/>
            <a:ext cx="2205038" cy="2173612"/>
            <a:chOff x="7970044" y="1999058"/>
            <a:chExt cx="2205038" cy="2790826"/>
          </a:xfrm>
        </p:grpSpPr>
        <p:sp>
          <p:nvSpPr>
            <p:cNvPr id="6" name="Google Shape;438;p54">
              <a:extLst>
                <a:ext uri="{FF2B5EF4-FFF2-40B4-BE49-F238E27FC236}">
                  <a16:creationId xmlns:a16="http://schemas.microsoft.com/office/drawing/2014/main" id="{27A4B7A8-CBA9-D60D-5705-DF6734B581DF}"/>
                </a:ext>
              </a:extLst>
            </p:cNvPr>
            <p:cNvSpPr/>
            <p:nvPr/>
          </p:nvSpPr>
          <p:spPr>
            <a:xfrm>
              <a:off x="8115301" y="1999058"/>
              <a:ext cx="1914524" cy="2721769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Google Shape;439;p54">
              <a:extLst>
                <a:ext uri="{FF2B5EF4-FFF2-40B4-BE49-F238E27FC236}">
                  <a16:creationId xmlns:a16="http://schemas.microsoft.com/office/drawing/2014/main" id="{2D671F5A-11A1-FBD0-8D79-37555D6E18F7}"/>
                </a:ext>
              </a:extLst>
            </p:cNvPr>
            <p:cNvSpPr/>
            <p:nvPr/>
          </p:nvSpPr>
          <p:spPr>
            <a:xfrm>
              <a:off x="8048626" y="2068115"/>
              <a:ext cx="2047874" cy="2721769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Google Shape;440;p54">
              <a:extLst>
                <a:ext uri="{FF2B5EF4-FFF2-40B4-BE49-F238E27FC236}">
                  <a16:creationId xmlns:a16="http://schemas.microsoft.com/office/drawing/2014/main" id="{D761B65B-F932-10AC-3AF1-BB9F69BB8B50}"/>
                </a:ext>
              </a:extLst>
            </p:cNvPr>
            <p:cNvSpPr/>
            <p:nvPr/>
          </p:nvSpPr>
          <p:spPr>
            <a:xfrm>
              <a:off x="7970044" y="2135982"/>
              <a:ext cx="2205038" cy="25848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Google Shape;441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A2B488A6-D7E3-130B-D1CE-B77F0E9EC134}"/>
              </a:ext>
            </a:extLst>
          </p:cNvPr>
          <p:cNvSpPr txBox="1"/>
          <p:nvPr/>
        </p:nvSpPr>
        <p:spPr>
          <a:xfrm>
            <a:off x="550437" y="1611879"/>
            <a:ext cx="1477545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Dashboard</a:t>
            </a:r>
            <a:endParaRPr lang="zh-CN" altLang="en-US" sz="2000" b="1" dirty="0">
              <a:solidFill>
                <a:srgbClr val="1A2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serrat"/>
              <a:cs typeface="+mn-ea"/>
              <a:sym typeface="+mn-lt"/>
            </a:endParaRPr>
          </a:p>
        </p:txBody>
      </p:sp>
      <p:sp>
        <p:nvSpPr>
          <p:cNvPr id="11" name="Google Shape;455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909E4664-8250-7CFB-CBDF-09F7970744F6}"/>
              </a:ext>
            </a:extLst>
          </p:cNvPr>
          <p:cNvSpPr/>
          <p:nvPr/>
        </p:nvSpPr>
        <p:spPr>
          <a:xfrm>
            <a:off x="186691" y="2308670"/>
            <a:ext cx="2205038" cy="48375"/>
          </a:xfrm>
          <a:prstGeom prst="rect">
            <a:avLst/>
          </a:prstGeom>
          <a:solidFill>
            <a:srgbClr val="1A2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图片占位符 9">
            <a:extLst>
              <a:ext uri="{FF2B5EF4-FFF2-40B4-BE49-F238E27FC236}">
                <a16:creationId xmlns:a16="http://schemas.microsoft.com/office/drawing/2014/main" id="{2FA50AE9-3EB0-4C46-5690-0BAC8C261408}"/>
              </a:ext>
            </a:extLst>
          </p:cNvPr>
          <p:cNvSpPr txBox="1">
            <a:spLocks/>
          </p:cNvSpPr>
          <p:nvPr/>
        </p:nvSpPr>
        <p:spPr>
          <a:xfrm>
            <a:off x="747128" y="559028"/>
            <a:ext cx="1090642" cy="1090642"/>
          </a:xfrm>
          <a:custGeom>
            <a:avLst/>
            <a:gdLst>
              <a:gd name="connsiteX0" fmla="*/ 545321 w 1090642"/>
              <a:gd name="connsiteY0" fmla="*/ 0 h 1090642"/>
              <a:gd name="connsiteX1" fmla="*/ 1090642 w 1090642"/>
              <a:gd name="connsiteY1" fmla="*/ 545321 h 1090642"/>
              <a:gd name="connsiteX2" fmla="*/ 545321 w 1090642"/>
              <a:gd name="connsiteY2" fmla="*/ 1090642 h 1090642"/>
              <a:gd name="connsiteX3" fmla="*/ 0 w 1090642"/>
              <a:gd name="connsiteY3" fmla="*/ 545321 h 1090642"/>
              <a:gd name="connsiteX4" fmla="*/ 545321 w 1090642"/>
              <a:gd name="connsiteY4" fmla="*/ 0 h 10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42" h="1090642">
                <a:moveTo>
                  <a:pt x="545321" y="0"/>
                </a:moveTo>
                <a:cubicBezTo>
                  <a:pt x="846493" y="0"/>
                  <a:pt x="1090642" y="244149"/>
                  <a:pt x="1090642" y="545321"/>
                </a:cubicBezTo>
                <a:cubicBezTo>
                  <a:pt x="1090642" y="846493"/>
                  <a:pt x="846493" y="1090642"/>
                  <a:pt x="545321" y="1090642"/>
                </a:cubicBezTo>
                <a:cubicBezTo>
                  <a:pt x="244149" y="1090642"/>
                  <a:pt x="0" y="846493"/>
                  <a:pt x="0" y="545321"/>
                </a:cubicBezTo>
                <a:cubicBezTo>
                  <a:pt x="0" y="244149"/>
                  <a:pt x="244149" y="0"/>
                  <a:pt x="545321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sx="102000" sy="102000" algn="ctr" rotWithShape="0">
              <a:srgbClr val="000000">
                <a:alpha val="13725"/>
              </a:srgbClr>
            </a:outerShdw>
          </a:effectLst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00" kern="1200">
                <a:solidFill>
                  <a:schemeClr val="tx1">
                    <a:alpha val="73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57">
            <a:extLst>
              <a:ext uri="{FF2B5EF4-FFF2-40B4-BE49-F238E27FC236}">
                <a16:creationId xmlns:a16="http://schemas.microsoft.com/office/drawing/2014/main" id="{DDAAE56A-BC51-29FE-473A-014AB1BB99B7}"/>
              </a:ext>
            </a:extLst>
          </p:cNvPr>
          <p:cNvSpPr txBox="1"/>
          <p:nvPr/>
        </p:nvSpPr>
        <p:spPr>
          <a:xfrm>
            <a:off x="4685750" y="1611879"/>
            <a:ext cx="7395870" cy="42005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0"/>
                <a:cs typeface="+mn-ea"/>
                <a:sym typeface="+mn-lt"/>
              </a:rPr>
              <a:t>Manage editor’s entries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0"/>
                <a:cs typeface="+mn-ea"/>
                <a:sym typeface="+mn-lt"/>
              </a:rPr>
              <a:t>Here you can ask also for “Desired Policy Instruments”</a:t>
            </a: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BA3A28-581E-B7DA-428F-A122DE36DC82}"/>
              </a:ext>
            </a:extLst>
          </p:cNvPr>
          <p:cNvSpPr txBox="1"/>
          <p:nvPr/>
        </p:nvSpPr>
        <p:spPr>
          <a:xfrm>
            <a:off x="97708" y="2625998"/>
            <a:ext cx="4588042" cy="378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We identified already developed best practices and policy solutions in the Green Living Areas.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164194"/>
              </a:solidFill>
              <a:latin typeface="Montserrat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The list of </a:t>
            </a:r>
            <a:r>
              <a:rPr lang="en-US" b="1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Desired Policy Instruments </a:t>
            </a:r>
            <a:r>
              <a:rPr lang="en-US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was designed for you! If you've identified any policy gaps, let us know your recommendations through this section.</a:t>
            </a:r>
          </a:p>
        </p:txBody>
      </p:sp>
    </p:spTree>
    <p:extLst>
      <p:ext uri="{BB962C8B-B14F-4D97-AF65-F5344CB8AC3E}">
        <p14:creationId xmlns:p14="http://schemas.microsoft.com/office/powerpoint/2010/main" val="2411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D8117409-DDF5-DCCE-07D4-D977E27DCC51}"/>
              </a:ext>
            </a:extLst>
          </p:cNvPr>
          <p:cNvSpPr/>
          <p:nvPr/>
        </p:nvSpPr>
        <p:spPr>
          <a:xfrm>
            <a:off x="415635" y="452086"/>
            <a:ext cx="10963059" cy="5938320"/>
          </a:xfrm>
          <a:prstGeom prst="roundRect">
            <a:avLst>
              <a:gd name="adj" fmla="val 12916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054100" dist="1435100" dir="5400000" sx="78000" sy="78000" algn="t" rotWithShape="0">
              <a:prstClr val="black">
                <a:alpha val="31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37D8C-8AB9-1583-8876-1094E41B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51" y="1611744"/>
            <a:ext cx="4498909" cy="4498909"/>
          </a:xfrm>
          <a:prstGeom prst="rect">
            <a:avLst/>
          </a:prstGeom>
        </p:spPr>
      </p:pic>
      <p:sp>
        <p:nvSpPr>
          <p:cNvPr id="6" name="文本框 12">
            <a:extLst>
              <a:ext uri="{FF2B5EF4-FFF2-40B4-BE49-F238E27FC236}">
                <a16:creationId xmlns:a16="http://schemas.microsoft.com/office/drawing/2014/main" id="{ADE66C81-474F-9EE5-A3B3-4C45FFD73034}"/>
              </a:ext>
            </a:extLst>
          </p:cNvPr>
          <p:cNvSpPr txBox="1"/>
          <p:nvPr/>
        </p:nvSpPr>
        <p:spPr>
          <a:xfrm>
            <a:off x="5477003" y="698974"/>
            <a:ext cx="4196346" cy="830997"/>
          </a:xfrm>
          <a:prstGeom prst="rect">
            <a:avLst/>
          </a:prstGeom>
          <a:solidFill>
            <a:srgbClr val="00A682"/>
          </a:solidFill>
        </p:spPr>
        <p:txBody>
          <a:bodyPr wrap="square" rtlCol="0">
            <a:spAutoFit/>
          </a:bodyPr>
          <a:lstStyle/>
          <a:p>
            <a:pPr algn="l" defTabSz="914363"/>
            <a:r>
              <a:rPr lang="en-US" altLang="zh-CN" sz="4800" b="1" dirty="0">
                <a:solidFill>
                  <a:schemeClr val="bg1"/>
                </a:solidFill>
                <a:latin typeface="Montserrat" pitchFamily="2" charset="0"/>
                <a:ea typeface="+mj-ea"/>
                <a:cs typeface="Calibri"/>
                <a:sym typeface="+mn-lt"/>
              </a:rPr>
              <a:t>Thanks! </a:t>
            </a:r>
            <a:endParaRPr lang="zh-CN" altLang="en-US" sz="4800" b="1" dirty="0">
              <a:solidFill>
                <a:schemeClr val="bg1"/>
              </a:solidFill>
              <a:latin typeface="Montserrat" pitchFamily="2" charset="0"/>
              <a:ea typeface="+mj-ea"/>
              <a:cs typeface="Calibri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C24DC9-9E30-CAFA-1E8E-D7667D30036E}"/>
              </a:ext>
            </a:extLst>
          </p:cNvPr>
          <p:cNvGrpSpPr/>
          <p:nvPr/>
        </p:nvGrpSpPr>
        <p:grpSpPr>
          <a:xfrm>
            <a:off x="8774726" y="459840"/>
            <a:ext cx="3417274" cy="5938320"/>
            <a:chOff x="8774726" y="459840"/>
            <a:chExt cx="3417274" cy="5938320"/>
          </a:xfrm>
        </p:grpSpPr>
        <p:sp>
          <p:nvSpPr>
            <p:cNvPr id="11" name="Picture Placeholder 21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  <a:extLst>
                <a:ext uri="{FF2B5EF4-FFF2-40B4-BE49-F238E27FC236}">
                  <a16:creationId xmlns:a16="http://schemas.microsoft.com/office/drawing/2014/main" id="{AF65EAFA-D021-C442-2362-FDFD2B07A016}"/>
                </a:ext>
              </a:extLst>
            </p:cNvPr>
            <p:cNvSpPr txBox="1">
              <a:spLocks/>
            </p:cNvSpPr>
            <p:nvPr/>
          </p:nvSpPr>
          <p:spPr>
            <a:xfrm>
              <a:off x="8774726" y="459840"/>
              <a:ext cx="3417274" cy="5938320"/>
            </a:xfrm>
            <a:custGeom>
              <a:avLst/>
              <a:gdLst>
                <a:gd name="connsiteX0" fmla="*/ 0 w 4275902"/>
                <a:gd name="connsiteY0" fmla="*/ 0 h 4767942"/>
                <a:gd name="connsiteX1" fmla="*/ 3808290 w 4275902"/>
                <a:gd name="connsiteY1" fmla="*/ 0 h 4767942"/>
                <a:gd name="connsiteX2" fmla="*/ 4275902 w 4275902"/>
                <a:gd name="connsiteY2" fmla="*/ 467613 h 4767942"/>
                <a:gd name="connsiteX3" fmla="*/ 4275902 w 4275902"/>
                <a:gd name="connsiteY3" fmla="*/ 4300329 h 4767942"/>
                <a:gd name="connsiteX4" fmla="*/ 3808290 w 4275902"/>
                <a:gd name="connsiteY4" fmla="*/ 4767942 h 4767942"/>
                <a:gd name="connsiteX5" fmla="*/ 0 w 4275902"/>
                <a:gd name="connsiteY5" fmla="*/ 4767942 h 476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5902" h="4767942">
                  <a:moveTo>
                    <a:pt x="0" y="0"/>
                  </a:moveTo>
                  <a:lnTo>
                    <a:pt x="3808290" y="0"/>
                  </a:lnTo>
                  <a:cubicBezTo>
                    <a:pt x="4066546" y="0"/>
                    <a:pt x="4275902" y="209357"/>
                    <a:pt x="4275902" y="467613"/>
                  </a:cubicBezTo>
                  <a:lnTo>
                    <a:pt x="4275902" y="4300329"/>
                  </a:lnTo>
                  <a:cubicBezTo>
                    <a:pt x="4275902" y="4558585"/>
                    <a:pt x="4066546" y="4767942"/>
                    <a:pt x="3808290" y="4767942"/>
                  </a:cubicBezTo>
                  <a:lnTo>
                    <a:pt x="0" y="4767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682">
                    <a:shade val="30000"/>
                    <a:satMod val="115000"/>
                  </a:srgbClr>
                </a:gs>
                <a:gs pos="50000">
                  <a:srgbClr val="00A682">
                    <a:shade val="67500"/>
                    <a:satMod val="115000"/>
                  </a:srgbClr>
                </a:gs>
                <a:gs pos="100000">
                  <a:srgbClr val="00A682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D087F20-C35D-181E-910C-5C003DBA1818}"/>
                </a:ext>
              </a:extLst>
            </p:cNvPr>
            <p:cNvGrpSpPr/>
            <p:nvPr/>
          </p:nvGrpSpPr>
          <p:grpSpPr>
            <a:xfrm>
              <a:off x="9205532" y="617201"/>
              <a:ext cx="2579815" cy="5212010"/>
              <a:chOff x="8431934" y="916986"/>
              <a:chExt cx="2540000" cy="5084288"/>
            </a:xfrm>
          </p:grpSpPr>
          <p:pic>
            <p:nvPicPr>
              <p:cNvPr id="16" name="图片 7" descr="图片包含 游戏机&#10;&#10;描述已自动生成">
                <a:extLst>
                  <a:ext uri="{FF2B5EF4-FFF2-40B4-BE49-F238E27FC236}">
                    <a16:creationId xmlns:a16="http://schemas.microsoft.com/office/drawing/2014/main" id="{511780BC-83D8-8FD9-9CA8-321E3F2E7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934" y="916986"/>
                <a:ext cx="2540000" cy="5084288"/>
              </a:xfrm>
              <a:prstGeom prst="rect">
                <a:avLst/>
              </a:prstGeom>
            </p:spPr>
          </p:pic>
          <p:pic>
            <p:nvPicPr>
              <p:cNvPr id="17" name="Picture 16" descr="A close-up of a document&#10;&#10;Description automatically generated">
                <a:extLst>
                  <a:ext uri="{FF2B5EF4-FFF2-40B4-BE49-F238E27FC236}">
                    <a16:creationId xmlns:a16="http://schemas.microsoft.com/office/drawing/2014/main" id="{C111A5A3-A394-6D30-F29E-9D96928EE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2384" y="1544198"/>
                <a:ext cx="2258823" cy="4065088"/>
              </a:xfrm>
              <a:prstGeom prst="rect">
                <a:avLst/>
              </a:prstGeom>
            </p:spPr>
          </p:pic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B1BAB56-B510-204F-31A6-6E1250DE2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5" y="637493"/>
            <a:ext cx="2707115" cy="9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9000" decel="8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42970-1416-C16A-106B-6A149AA05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BE0D-6BFC-4C48-1D45-12C4E854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42" y="990600"/>
            <a:ext cx="11542954" cy="538609"/>
          </a:xfrm>
        </p:spPr>
        <p:txBody>
          <a:bodyPr/>
          <a:lstStyle/>
          <a:p>
            <a:r>
              <a:rPr lang="fr-FR" dirty="0"/>
              <a:t>The process in brief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E59E2E-2A80-2945-60A0-59A2B7DDF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7706708"/>
            <a:ext cx="10871913" cy="871264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0" dirty="0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A sustainable collaborative space set up to implement exchanges on policy instruments referring to Green Living Areas.</a:t>
            </a:r>
            <a:r>
              <a:rPr lang="fr-FR" sz="2000" dirty="0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7A13FCA-EB2A-A542-3638-68D4E9339107}"/>
              </a:ext>
            </a:extLst>
          </p:cNvPr>
          <p:cNvSpPr>
            <a:spLocks noEditPoints="1"/>
          </p:cNvSpPr>
          <p:nvPr/>
        </p:nvSpPr>
        <p:spPr bwMode="auto">
          <a:xfrm>
            <a:off x="8274255" y="3684465"/>
            <a:ext cx="1509533" cy="1511002"/>
          </a:xfrm>
          <a:custGeom>
            <a:avLst/>
            <a:gdLst>
              <a:gd name="T0" fmla="*/ 214 w 428"/>
              <a:gd name="T1" fmla="*/ 0 h 428"/>
              <a:gd name="T2" fmla="*/ 0 w 428"/>
              <a:gd name="T3" fmla="*/ 214 h 428"/>
              <a:gd name="T4" fmla="*/ 214 w 428"/>
              <a:gd name="T5" fmla="*/ 428 h 428"/>
              <a:gd name="T6" fmla="*/ 428 w 428"/>
              <a:gd name="T7" fmla="*/ 214 h 428"/>
              <a:gd name="T8" fmla="*/ 214 w 428"/>
              <a:gd name="T9" fmla="*/ 0 h 428"/>
              <a:gd name="T10" fmla="*/ 214 w 428"/>
              <a:gd name="T11" fmla="*/ 389 h 428"/>
              <a:gd name="T12" fmla="*/ 38 w 428"/>
              <a:gd name="T13" fmla="*/ 214 h 428"/>
              <a:gd name="T14" fmla="*/ 214 w 428"/>
              <a:gd name="T15" fmla="*/ 38 h 428"/>
              <a:gd name="T16" fmla="*/ 389 w 428"/>
              <a:gd name="T17" fmla="*/ 214 h 428"/>
              <a:gd name="T18" fmla="*/ 214 w 428"/>
              <a:gd name="T19" fmla="*/ 389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8" h="428">
                <a:moveTo>
                  <a:pt x="214" y="0"/>
                </a:moveTo>
                <a:cubicBezTo>
                  <a:pt x="95" y="0"/>
                  <a:pt x="0" y="95"/>
                  <a:pt x="0" y="214"/>
                </a:cubicBezTo>
                <a:cubicBezTo>
                  <a:pt x="0" y="332"/>
                  <a:pt x="95" y="428"/>
                  <a:pt x="214" y="428"/>
                </a:cubicBezTo>
                <a:cubicBezTo>
                  <a:pt x="332" y="428"/>
                  <a:pt x="428" y="332"/>
                  <a:pt x="428" y="214"/>
                </a:cubicBezTo>
                <a:cubicBezTo>
                  <a:pt x="428" y="95"/>
                  <a:pt x="332" y="0"/>
                  <a:pt x="214" y="0"/>
                </a:cubicBezTo>
                <a:close/>
                <a:moveTo>
                  <a:pt x="214" y="389"/>
                </a:moveTo>
                <a:cubicBezTo>
                  <a:pt x="117" y="389"/>
                  <a:pt x="38" y="311"/>
                  <a:pt x="38" y="214"/>
                </a:cubicBezTo>
                <a:cubicBezTo>
                  <a:pt x="38" y="117"/>
                  <a:pt x="117" y="38"/>
                  <a:pt x="214" y="38"/>
                </a:cubicBezTo>
                <a:cubicBezTo>
                  <a:pt x="311" y="38"/>
                  <a:pt x="389" y="117"/>
                  <a:pt x="389" y="214"/>
                </a:cubicBezTo>
                <a:cubicBezTo>
                  <a:pt x="389" y="311"/>
                  <a:pt x="311" y="389"/>
                  <a:pt x="214" y="389"/>
                </a:cubicBezTo>
                <a:close/>
              </a:path>
            </a:pathLst>
          </a:custGeom>
          <a:gradFill flip="none" rotWithShape="1">
            <a:gsLst>
              <a:gs pos="0">
                <a:srgbClr val="1A2F64">
                  <a:shade val="30000"/>
                  <a:satMod val="115000"/>
                </a:srgbClr>
              </a:gs>
              <a:gs pos="50000">
                <a:srgbClr val="1A2F64">
                  <a:shade val="67500"/>
                  <a:satMod val="115000"/>
                </a:srgbClr>
              </a:gs>
              <a:gs pos="100000">
                <a:srgbClr val="1A2F6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330200" dist="127000" dir="2400000" sx="94000" sy="94000" algn="ctr" rotWithShape="0">
              <a:schemeClr val="bg1">
                <a:lumMod val="50000"/>
                <a:alpha val="3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BC9DB8C-5A5E-1F9A-C135-CBDE1F08111E}"/>
              </a:ext>
            </a:extLst>
          </p:cNvPr>
          <p:cNvSpPr>
            <a:spLocks noEditPoints="1"/>
          </p:cNvSpPr>
          <p:nvPr/>
        </p:nvSpPr>
        <p:spPr bwMode="auto">
          <a:xfrm>
            <a:off x="6772064" y="2180805"/>
            <a:ext cx="2038164" cy="2041101"/>
          </a:xfrm>
          <a:custGeom>
            <a:avLst/>
            <a:gdLst>
              <a:gd name="T0" fmla="*/ 426 w 578"/>
              <a:gd name="T1" fmla="*/ 182 h 578"/>
              <a:gd name="T2" fmla="*/ 214 w 578"/>
              <a:gd name="T3" fmla="*/ 0 h 578"/>
              <a:gd name="T4" fmla="*/ 0 w 578"/>
              <a:gd name="T5" fmla="*/ 214 h 578"/>
              <a:gd name="T6" fmla="*/ 182 w 578"/>
              <a:gd name="T7" fmla="*/ 426 h 578"/>
              <a:gd name="T8" fmla="*/ 406 w 578"/>
              <a:gd name="T9" fmla="*/ 578 h 578"/>
              <a:gd name="T10" fmla="*/ 578 w 578"/>
              <a:gd name="T11" fmla="*/ 406 h 578"/>
              <a:gd name="T12" fmla="*/ 426 w 578"/>
              <a:gd name="T13" fmla="*/ 182 h 578"/>
              <a:gd name="T14" fmla="*/ 214 w 578"/>
              <a:gd name="T15" fmla="*/ 390 h 578"/>
              <a:gd name="T16" fmla="*/ 39 w 578"/>
              <a:gd name="T17" fmla="*/ 214 h 578"/>
              <a:gd name="T18" fmla="*/ 214 w 578"/>
              <a:gd name="T19" fmla="*/ 39 h 578"/>
              <a:gd name="T20" fmla="*/ 390 w 578"/>
              <a:gd name="T21" fmla="*/ 214 h 578"/>
              <a:gd name="T22" fmla="*/ 214 w 578"/>
              <a:gd name="T23" fmla="*/ 39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8" h="578">
                <a:moveTo>
                  <a:pt x="426" y="182"/>
                </a:moveTo>
                <a:cubicBezTo>
                  <a:pt x="411" y="79"/>
                  <a:pt x="322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22"/>
                  <a:pt x="79" y="411"/>
                  <a:pt x="182" y="426"/>
                </a:cubicBezTo>
                <a:cubicBezTo>
                  <a:pt x="317" y="448"/>
                  <a:pt x="375" y="481"/>
                  <a:pt x="406" y="578"/>
                </a:cubicBezTo>
                <a:cubicBezTo>
                  <a:pt x="429" y="494"/>
                  <a:pt x="494" y="429"/>
                  <a:pt x="578" y="406"/>
                </a:cubicBezTo>
                <a:cubicBezTo>
                  <a:pt x="482" y="374"/>
                  <a:pt x="448" y="316"/>
                  <a:pt x="426" y="182"/>
                </a:cubicBezTo>
                <a:close/>
                <a:moveTo>
                  <a:pt x="214" y="390"/>
                </a:moveTo>
                <a:cubicBezTo>
                  <a:pt x="118" y="390"/>
                  <a:pt x="39" y="311"/>
                  <a:pt x="39" y="214"/>
                </a:cubicBezTo>
                <a:cubicBezTo>
                  <a:pt x="39" y="117"/>
                  <a:pt x="118" y="39"/>
                  <a:pt x="214" y="39"/>
                </a:cubicBezTo>
                <a:cubicBezTo>
                  <a:pt x="311" y="39"/>
                  <a:pt x="390" y="117"/>
                  <a:pt x="390" y="214"/>
                </a:cubicBezTo>
                <a:cubicBezTo>
                  <a:pt x="390" y="311"/>
                  <a:pt x="311" y="390"/>
                  <a:pt x="214" y="390"/>
                </a:cubicBezTo>
                <a:close/>
              </a:path>
            </a:pathLst>
          </a:custGeom>
          <a:gradFill flip="none" rotWithShape="1">
            <a:gsLst>
              <a:gs pos="0">
                <a:srgbClr val="308271">
                  <a:shade val="30000"/>
                  <a:satMod val="115000"/>
                </a:srgbClr>
              </a:gs>
              <a:gs pos="50000">
                <a:srgbClr val="308271">
                  <a:shade val="67500"/>
                  <a:satMod val="115000"/>
                </a:srgbClr>
              </a:gs>
              <a:gs pos="100000">
                <a:srgbClr val="30827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30200" dist="127000" dir="2400000" sx="94000" sy="94000" algn="ctr" rotWithShape="0">
              <a:schemeClr val="bg1">
                <a:lumMod val="50000"/>
                <a:alpha val="3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2FD0085-3B30-0F86-BFC8-6B7AD93C2DC4}"/>
              </a:ext>
            </a:extLst>
          </p:cNvPr>
          <p:cNvSpPr>
            <a:spLocks noEditPoints="1"/>
          </p:cNvSpPr>
          <p:nvPr/>
        </p:nvSpPr>
        <p:spPr bwMode="auto">
          <a:xfrm>
            <a:off x="5272809" y="3154366"/>
            <a:ext cx="2035227" cy="2041101"/>
          </a:xfrm>
          <a:custGeom>
            <a:avLst/>
            <a:gdLst>
              <a:gd name="T0" fmla="*/ 406 w 577"/>
              <a:gd name="T1" fmla="*/ 0 h 578"/>
              <a:gd name="T2" fmla="*/ 182 w 577"/>
              <a:gd name="T3" fmla="*/ 152 h 578"/>
              <a:gd name="T4" fmla="*/ 0 w 577"/>
              <a:gd name="T5" fmla="*/ 364 h 578"/>
              <a:gd name="T6" fmla="*/ 214 w 577"/>
              <a:gd name="T7" fmla="*/ 578 h 578"/>
              <a:gd name="T8" fmla="*/ 426 w 577"/>
              <a:gd name="T9" fmla="*/ 396 h 578"/>
              <a:gd name="T10" fmla="*/ 577 w 577"/>
              <a:gd name="T11" fmla="*/ 172 h 578"/>
              <a:gd name="T12" fmla="*/ 406 w 577"/>
              <a:gd name="T13" fmla="*/ 0 h 578"/>
              <a:gd name="T14" fmla="*/ 214 w 577"/>
              <a:gd name="T15" fmla="*/ 539 h 578"/>
              <a:gd name="T16" fmla="*/ 39 w 577"/>
              <a:gd name="T17" fmla="*/ 364 h 578"/>
              <a:gd name="T18" fmla="*/ 214 w 577"/>
              <a:gd name="T19" fmla="*/ 188 h 578"/>
              <a:gd name="T20" fmla="*/ 389 w 577"/>
              <a:gd name="T21" fmla="*/ 364 h 578"/>
              <a:gd name="T22" fmla="*/ 214 w 577"/>
              <a:gd name="T23" fmla="*/ 53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" h="578">
                <a:moveTo>
                  <a:pt x="406" y="0"/>
                </a:moveTo>
                <a:cubicBezTo>
                  <a:pt x="374" y="97"/>
                  <a:pt x="316" y="130"/>
                  <a:pt x="182" y="152"/>
                </a:cubicBezTo>
                <a:cubicBezTo>
                  <a:pt x="79" y="167"/>
                  <a:pt x="0" y="256"/>
                  <a:pt x="0" y="364"/>
                </a:cubicBezTo>
                <a:cubicBezTo>
                  <a:pt x="0" y="482"/>
                  <a:pt x="96" y="578"/>
                  <a:pt x="214" y="578"/>
                </a:cubicBezTo>
                <a:cubicBezTo>
                  <a:pt x="322" y="578"/>
                  <a:pt x="410" y="499"/>
                  <a:pt x="426" y="396"/>
                </a:cubicBezTo>
                <a:cubicBezTo>
                  <a:pt x="447" y="262"/>
                  <a:pt x="481" y="204"/>
                  <a:pt x="577" y="172"/>
                </a:cubicBezTo>
                <a:cubicBezTo>
                  <a:pt x="494" y="149"/>
                  <a:pt x="428" y="84"/>
                  <a:pt x="406" y="0"/>
                </a:cubicBezTo>
                <a:close/>
                <a:moveTo>
                  <a:pt x="214" y="539"/>
                </a:moveTo>
                <a:cubicBezTo>
                  <a:pt x="117" y="539"/>
                  <a:pt x="39" y="461"/>
                  <a:pt x="39" y="364"/>
                </a:cubicBezTo>
                <a:cubicBezTo>
                  <a:pt x="39" y="267"/>
                  <a:pt x="117" y="188"/>
                  <a:pt x="214" y="188"/>
                </a:cubicBezTo>
                <a:cubicBezTo>
                  <a:pt x="311" y="188"/>
                  <a:pt x="389" y="267"/>
                  <a:pt x="389" y="364"/>
                </a:cubicBezTo>
                <a:cubicBezTo>
                  <a:pt x="389" y="461"/>
                  <a:pt x="311" y="539"/>
                  <a:pt x="214" y="539"/>
                </a:cubicBezTo>
                <a:close/>
              </a:path>
            </a:pathLst>
          </a:custGeom>
          <a:gradFill flip="none" rotWithShape="1">
            <a:gsLst>
              <a:gs pos="0">
                <a:srgbClr val="1A2F64">
                  <a:shade val="30000"/>
                  <a:satMod val="115000"/>
                </a:srgbClr>
              </a:gs>
              <a:gs pos="50000">
                <a:srgbClr val="1A2F64">
                  <a:shade val="67500"/>
                  <a:satMod val="115000"/>
                </a:srgbClr>
              </a:gs>
              <a:gs pos="100000">
                <a:srgbClr val="1A2F6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330200" dist="127000" dir="2400000" sx="94000" sy="94000" algn="ctr" rotWithShape="0">
              <a:schemeClr val="bg1">
                <a:lumMod val="50000"/>
                <a:alpha val="3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DCDF961-9437-BDB6-806A-3A4AEF434197}"/>
              </a:ext>
            </a:extLst>
          </p:cNvPr>
          <p:cNvSpPr>
            <a:spLocks noEditPoints="1"/>
          </p:cNvSpPr>
          <p:nvPr/>
        </p:nvSpPr>
        <p:spPr bwMode="auto">
          <a:xfrm>
            <a:off x="3770619" y="2180805"/>
            <a:ext cx="2038164" cy="2041101"/>
          </a:xfrm>
          <a:custGeom>
            <a:avLst/>
            <a:gdLst>
              <a:gd name="T0" fmla="*/ 427 w 578"/>
              <a:gd name="T1" fmla="*/ 182 h 578"/>
              <a:gd name="T2" fmla="*/ 215 w 578"/>
              <a:gd name="T3" fmla="*/ 0 h 578"/>
              <a:gd name="T4" fmla="*/ 0 w 578"/>
              <a:gd name="T5" fmla="*/ 214 h 578"/>
              <a:gd name="T6" fmla="*/ 183 w 578"/>
              <a:gd name="T7" fmla="*/ 426 h 578"/>
              <a:gd name="T8" fmla="*/ 407 w 578"/>
              <a:gd name="T9" fmla="*/ 578 h 578"/>
              <a:gd name="T10" fmla="*/ 578 w 578"/>
              <a:gd name="T11" fmla="*/ 406 h 578"/>
              <a:gd name="T12" fmla="*/ 427 w 578"/>
              <a:gd name="T13" fmla="*/ 182 h 578"/>
              <a:gd name="T14" fmla="*/ 215 w 578"/>
              <a:gd name="T15" fmla="*/ 390 h 578"/>
              <a:gd name="T16" fmla="*/ 39 w 578"/>
              <a:gd name="T17" fmla="*/ 214 h 578"/>
              <a:gd name="T18" fmla="*/ 215 w 578"/>
              <a:gd name="T19" fmla="*/ 39 h 578"/>
              <a:gd name="T20" fmla="*/ 390 w 578"/>
              <a:gd name="T21" fmla="*/ 214 h 578"/>
              <a:gd name="T22" fmla="*/ 215 w 578"/>
              <a:gd name="T23" fmla="*/ 39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8" h="578">
                <a:moveTo>
                  <a:pt x="427" y="182"/>
                </a:moveTo>
                <a:cubicBezTo>
                  <a:pt x="411" y="79"/>
                  <a:pt x="322" y="0"/>
                  <a:pt x="215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22"/>
                  <a:pt x="79" y="411"/>
                  <a:pt x="183" y="426"/>
                </a:cubicBezTo>
                <a:cubicBezTo>
                  <a:pt x="317" y="448"/>
                  <a:pt x="375" y="481"/>
                  <a:pt x="407" y="578"/>
                </a:cubicBezTo>
                <a:cubicBezTo>
                  <a:pt x="429" y="494"/>
                  <a:pt x="495" y="429"/>
                  <a:pt x="578" y="406"/>
                </a:cubicBezTo>
                <a:cubicBezTo>
                  <a:pt x="482" y="374"/>
                  <a:pt x="448" y="316"/>
                  <a:pt x="427" y="182"/>
                </a:cubicBezTo>
                <a:close/>
                <a:moveTo>
                  <a:pt x="215" y="390"/>
                </a:moveTo>
                <a:cubicBezTo>
                  <a:pt x="118" y="390"/>
                  <a:pt x="39" y="311"/>
                  <a:pt x="39" y="214"/>
                </a:cubicBezTo>
                <a:cubicBezTo>
                  <a:pt x="39" y="117"/>
                  <a:pt x="118" y="39"/>
                  <a:pt x="215" y="39"/>
                </a:cubicBezTo>
                <a:cubicBezTo>
                  <a:pt x="312" y="39"/>
                  <a:pt x="390" y="117"/>
                  <a:pt x="390" y="214"/>
                </a:cubicBezTo>
                <a:cubicBezTo>
                  <a:pt x="390" y="311"/>
                  <a:pt x="312" y="390"/>
                  <a:pt x="215" y="390"/>
                </a:cubicBezTo>
                <a:close/>
              </a:path>
            </a:pathLst>
          </a:custGeom>
          <a:gradFill flip="none" rotWithShape="1">
            <a:gsLst>
              <a:gs pos="0">
                <a:srgbClr val="308271">
                  <a:shade val="30000"/>
                  <a:satMod val="115000"/>
                </a:srgbClr>
              </a:gs>
              <a:gs pos="50000">
                <a:srgbClr val="308271">
                  <a:shade val="67500"/>
                  <a:satMod val="115000"/>
                </a:srgbClr>
              </a:gs>
              <a:gs pos="100000">
                <a:srgbClr val="30827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330200" dist="127000" dir="2400000" sx="94000" sy="94000" algn="ctr" rotWithShape="0">
              <a:schemeClr val="bg1">
                <a:lumMod val="50000"/>
                <a:alpha val="3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A877AD2-ECD2-5585-41C9-22711CD58F21}"/>
              </a:ext>
            </a:extLst>
          </p:cNvPr>
          <p:cNvSpPr>
            <a:spLocks noEditPoints="1"/>
          </p:cNvSpPr>
          <p:nvPr/>
        </p:nvSpPr>
        <p:spPr bwMode="auto">
          <a:xfrm>
            <a:off x="2261085" y="3154365"/>
            <a:ext cx="2038164" cy="2041101"/>
          </a:xfrm>
          <a:custGeom>
            <a:avLst/>
            <a:gdLst>
              <a:gd name="T0" fmla="*/ 406 w 578"/>
              <a:gd name="T1" fmla="*/ 0 h 578"/>
              <a:gd name="T2" fmla="*/ 182 w 578"/>
              <a:gd name="T3" fmla="*/ 152 h 578"/>
              <a:gd name="T4" fmla="*/ 0 w 578"/>
              <a:gd name="T5" fmla="*/ 364 h 578"/>
              <a:gd name="T6" fmla="*/ 214 w 578"/>
              <a:gd name="T7" fmla="*/ 578 h 578"/>
              <a:gd name="T8" fmla="*/ 426 w 578"/>
              <a:gd name="T9" fmla="*/ 396 h 578"/>
              <a:gd name="T10" fmla="*/ 578 w 578"/>
              <a:gd name="T11" fmla="*/ 172 h 578"/>
              <a:gd name="T12" fmla="*/ 406 w 578"/>
              <a:gd name="T13" fmla="*/ 0 h 578"/>
              <a:gd name="T14" fmla="*/ 214 w 578"/>
              <a:gd name="T15" fmla="*/ 539 h 578"/>
              <a:gd name="T16" fmla="*/ 39 w 578"/>
              <a:gd name="T17" fmla="*/ 364 h 578"/>
              <a:gd name="T18" fmla="*/ 214 w 578"/>
              <a:gd name="T19" fmla="*/ 188 h 578"/>
              <a:gd name="T20" fmla="*/ 390 w 578"/>
              <a:gd name="T21" fmla="*/ 364 h 578"/>
              <a:gd name="T22" fmla="*/ 214 w 578"/>
              <a:gd name="T23" fmla="*/ 53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8" h="578">
                <a:moveTo>
                  <a:pt x="406" y="0"/>
                </a:moveTo>
                <a:cubicBezTo>
                  <a:pt x="374" y="97"/>
                  <a:pt x="317" y="130"/>
                  <a:pt x="182" y="152"/>
                </a:cubicBezTo>
                <a:cubicBezTo>
                  <a:pt x="79" y="167"/>
                  <a:pt x="0" y="256"/>
                  <a:pt x="0" y="364"/>
                </a:cubicBezTo>
                <a:cubicBezTo>
                  <a:pt x="0" y="482"/>
                  <a:pt x="96" y="578"/>
                  <a:pt x="214" y="578"/>
                </a:cubicBezTo>
                <a:cubicBezTo>
                  <a:pt x="322" y="578"/>
                  <a:pt x="411" y="499"/>
                  <a:pt x="426" y="396"/>
                </a:cubicBezTo>
                <a:cubicBezTo>
                  <a:pt x="448" y="262"/>
                  <a:pt x="481" y="204"/>
                  <a:pt x="578" y="172"/>
                </a:cubicBezTo>
                <a:cubicBezTo>
                  <a:pt x="494" y="149"/>
                  <a:pt x="429" y="84"/>
                  <a:pt x="406" y="0"/>
                </a:cubicBezTo>
                <a:close/>
                <a:moveTo>
                  <a:pt x="214" y="539"/>
                </a:moveTo>
                <a:cubicBezTo>
                  <a:pt x="117" y="539"/>
                  <a:pt x="39" y="461"/>
                  <a:pt x="39" y="364"/>
                </a:cubicBezTo>
                <a:cubicBezTo>
                  <a:pt x="39" y="267"/>
                  <a:pt x="117" y="188"/>
                  <a:pt x="214" y="188"/>
                </a:cubicBezTo>
                <a:cubicBezTo>
                  <a:pt x="311" y="188"/>
                  <a:pt x="390" y="267"/>
                  <a:pt x="390" y="364"/>
                </a:cubicBezTo>
                <a:cubicBezTo>
                  <a:pt x="390" y="461"/>
                  <a:pt x="311" y="539"/>
                  <a:pt x="214" y="539"/>
                </a:cubicBezTo>
                <a:close/>
              </a:path>
            </a:pathLst>
          </a:custGeom>
          <a:gradFill flip="none" rotWithShape="1">
            <a:gsLst>
              <a:gs pos="0">
                <a:srgbClr val="1A2F64">
                  <a:shade val="30000"/>
                  <a:satMod val="115000"/>
                </a:srgbClr>
              </a:gs>
              <a:gs pos="50000">
                <a:srgbClr val="1A2F64">
                  <a:shade val="67500"/>
                  <a:satMod val="115000"/>
                </a:srgbClr>
              </a:gs>
              <a:gs pos="100000">
                <a:srgbClr val="1A2F6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2">
            <a:extLst>
              <a:ext uri="{FF2B5EF4-FFF2-40B4-BE49-F238E27FC236}">
                <a16:creationId xmlns:a16="http://schemas.microsoft.com/office/drawing/2014/main" id="{9CFF086A-8018-A857-9EFD-E11FCBD2AE77}"/>
              </a:ext>
            </a:extLst>
          </p:cNvPr>
          <p:cNvSpPr/>
          <p:nvPr/>
        </p:nvSpPr>
        <p:spPr>
          <a:xfrm>
            <a:off x="2164009" y="4978018"/>
            <a:ext cx="1462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C</a:t>
            </a:r>
            <a:r>
              <a:rPr lang="en-US" altLang="zh-CN" sz="2800" b="1" kern="0" dirty="0">
                <a:solidFill>
                  <a:srgbClr val="1A2F64"/>
                </a:solidFill>
                <a:latin typeface="Monserrat"/>
                <a:cs typeface="+mn-ea"/>
                <a:sym typeface="+mn-lt"/>
              </a:rPr>
              <a:t>onnect</a:t>
            </a:r>
            <a:endParaRPr lang="zh-CN" altLang="en-US" sz="2800" b="1" kern="0" dirty="0">
              <a:solidFill>
                <a:srgbClr val="1A2F64"/>
              </a:solidFill>
              <a:latin typeface="Monserrat"/>
              <a:cs typeface="+mn-ea"/>
              <a:sym typeface="+mn-lt"/>
            </a:endParaRPr>
          </a:p>
        </p:txBody>
      </p:sp>
      <p:sp>
        <p:nvSpPr>
          <p:cNvPr id="13" name="文本框 1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7CDDC728-C7CE-F52C-4BA5-C9EFAE32FA3A}"/>
              </a:ext>
            </a:extLst>
          </p:cNvPr>
          <p:cNvSpPr txBox="1"/>
          <p:nvPr/>
        </p:nvSpPr>
        <p:spPr>
          <a:xfrm>
            <a:off x="3219684" y="1825265"/>
            <a:ext cx="2619180" cy="4326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  <a:sym typeface="+mn-lt"/>
              </a:rPr>
              <a:t>Policy Instruments</a:t>
            </a:r>
          </a:p>
        </p:txBody>
      </p:sp>
      <p:sp>
        <p:nvSpPr>
          <p:cNvPr id="14" name="矩形 14">
            <a:extLst>
              <a:ext uri="{FF2B5EF4-FFF2-40B4-BE49-F238E27FC236}">
                <a16:creationId xmlns:a16="http://schemas.microsoft.com/office/drawing/2014/main" id="{70CD22F3-1226-9A44-8029-F9645AB46EB8}"/>
              </a:ext>
            </a:extLst>
          </p:cNvPr>
          <p:cNvSpPr/>
          <p:nvPr/>
        </p:nvSpPr>
        <p:spPr>
          <a:xfrm>
            <a:off x="3739641" y="1405464"/>
            <a:ext cx="137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1A2F64"/>
                </a:solidFill>
                <a:latin typeface="Monserrat"/>
                <a:cs typeface="+mn-ea"/>
                <a:sym typeface="+mn-lt"/>
              </a:rPr>
              <a:t>I</a:t>
            </a:r>
            <a:r>
              <a:rPr lang="en-US" altLang="zh-CN" sz="2800" b="1" kern="0" dirty="0">
                <a:solidFill>
                  <a:srgbClr val="1A2F64"/>
                </a:solidFill>
                <a:latin typeface="Monserrat"/>
                <a:cs typeface="+mn-ea"/>
                <a:sym typeface="+mn-lt"/>
              </a:rPr>
              <a:t>dentify</a:t>
            </a:r>
          </a:p>
        </p:txBody>
      </p:sp>
      <p:sp>
        <p:nvSpPr>
          <p:cNvPr id="15" name="文本框 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BA703F31-7267-A013-ABEE-0CE964A8A91E}"/>
              </a:ext>
            </a:extLst>
          </p:cNvPr>
          <p:cNvSpPr txBox="1"/>
          <p:nvPr/>
        </p:nvSpPr>
        <p:spPr>
          <a:xfrm>
            <a:off x="3884418" y="5516756"/>
            <a:ext cx="4157550" cy="11713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  <a:sym typeface="+mn-lt"/>
              </a:rPr>
              <a:t>Policy Dialogues to Adapt, Replicate, and Upscale public policy instruments </a:t>
            </a:r>
          </a:p>
        </p:txBody>
      </p:sp>
      <p:sp>
        <p:nvSpPr>
          <p:cNvPr id="16" name="矩形 26">
            <a:extLst>
              <a:ext uri="{FF2B5EF4-FFF2-40B4-BE49-F238E27FC236}">
                <a16:creationId xmlns:a16="http://schemas.microsoft.com/office/drawing/2014/main" id="{F83E1F81-5038-DB49-FF09-7A801AABBD61}"/>
              </a:ext>
            </a:extLst>
          </p:cNvPr>
          <p:cNvSpPr/>
          <p:nvPr/>
        </p:nvSpPr>
        <p:spPr>
          <a:xfrm>
            <a:off x="5110530" y="5040344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I</a:t>
            </a:r>
            <a:r>
              <a:rPr lang="en-US" altLang="zh-CN" sz="2800" b="1" kern="0" dirty="0">
                <a:solidFill>
                  <a:srgbClr val="1A2F64"/>
                </a:solidFill>
                <a:latin typeface="Monserrat"/>
                <a:cs typeface="+mn-ea"/>
                <a:sym typeface="+mn-lt"/>
              </a:rPr>
              <a:t>mplement</a:t>
            </a:r>
            <a:endParaRPr lang="zh-CN" altLang="en-US" sz="2800" b="1" kern="0" dirty="0">
              <a:solidFill>
                <a:srgbClr val="1A2F64"/>
              </a:solidFill>
              <a:latin typeface="Monserrat"/>
              <a:cs typeface="+mn-ea"/>
              <a:sym typeface="+mn-lt"/>
            </a:endParaRPr>
          </a:p>
        </p:txBody>
      </p:sp>
      <p:sp>
        <p:nvSpPr>
          <p:cNvPr id="17" name="文本框 2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B24A5764-BA8F-1259-55D7-20B109DC6EBF}"/>
              </a:ext>
            </a:extLst>
          </p:cNvPr>
          <p:cNvSpPr txBox="1"/>
          <p:nvPr/>
        </p:nvSpPr>
        <p:spPr>
          <a:xfrm>
            <a:off x="5639377" y="1835453"/>
            <a:ext cx="4257221" cy="4326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  <a:sym typeface="+mn-lt"/>
              </a:rPr>
              <a:t>Policy recommendations</a:t>
            </a:r>
          </a:p>
        </p:txBody>
      </p:sp>
      <p:sp>
        <p:nvSpPr>
          <p:cNvPr id="18" name="矩形 28">
            <a:extLst>
              <a:ext uri="{FF2B5EF4-FFF2-40B4-BE49-F238E27FC236}">
                <a16:creationId xmlns:a16="http://schemas.microsoft.com/office/drawing/2014/main" id="{28D1377D-8800-F3C1-DBDE-6AA0CD81E405}"/>
              </a:ext>
            </a:extLst>
          </p:cNvPr>
          <p:cNvSpPr/>
          <p:nvPr/>
        </p:nvSpPr>
        <p:spPr>
          <a:xfrm>
            <a:off x="6931408" y="1427209"/>
            <a:ext cx="1521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E</a:t>
            </a:r>
            <a:r>
              <a:rPr lang="en-US" altLang="zh-CN" sz="2800" b="1" kern="0" dirty="0">
                <a:solidFill>
                  <a:srgbClr val="1A2F64"/>
                </a:solidFill>
                <a:latin typeface="Monserrat"/>
                <a:cs typeface="+mn-ea"/>
                <a:sym typeface="+mn-lt"/>
              </a:rPr>
              <a:t>valuate</a:t>
            </a:r>
            <a:endParaRPr lang="zh-CN" altLang="en-US" sz="2800" b="1" kern="0" dirty="0">
              <a:solidFill>
                <a:srgbClr val="1A2F64"/>
              </a:solidFill>
              <a:latin typeface="Monserrat"/>
              <a:cs typeface="+mn-ea"/>
              <a:sym typeface="+mn-lt"/>
            </a:endParaRPr>
          </a:p>
        </p:txBody>
      </p:sp>
      <p:sp>
        <p:nvSpPr>
          <p:cNvPr id="19" name="文本框 2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<a:extLst>
              <a:ext uri="{FF2B5EF4-FFF2-40B4-BE49-F238E27FC236}">
                <a16:creationId xmlns:a16="http://schemas.microsoft.com/office/drawing/2014/main" id="{F77F404A-EC8A-7F07-93A0-D224E4BA6D8E}"/>
              </a:ext>
            </a:extLst>
          </p:cNvPr>
          <p:cNvSpPr txBox="1"/>
          <p:nvPr/>
        </p:nvSpPr>
        <p:spPr>
          <a:xfrm>
            <a:off x="7696634" y="5539339"/>
            <a:ext cx="2984762" cy="11713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kern="0"/>
            </a:defPPr>
            <a:lvl1pPr lvl="0" algn="ctr">
              <a:lnSpc>
                <a:spcPct val="120000"/>
              </a:lnSpc>
              <a:defRPr>
                <a:solidFill>
                  <a:prstClr val="black"/>
                </a:solidFill>
                <a:latin typeface="Monserrat"/>
              </a:defRPr>
            </a:lvl1pPr>
          </a:lstStyle>
          <a:p>
            <a:r>
              <a:rPr lang="en-US" altLang="zh-CN" sz="20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  <a:sym typeface="+mn-lt"/>
              </a:rPr>
              <a:t>Gained knowledge and expand the network</a:t>
            </a:r>
          </a:p>
        </p:txBody>
      </p:sp>
      <p:sp>
        <p:nvSpPr>
          <p:cNvPr id="20" name="矩形 30">
            <a:extLst>
              <a:ext uri="{FF2B5EF4-FFF2-40B4-BE49-F238E27FC236}">
                <a16:creationId xmlns:a16="http://schemas.microsoft.com/office/drawing/2014/main" id="{FE948C4B-39AB-5A1D-5D24-68B720E2FBC3}"/>
              </a:ext>
            </a:extLst>
          </p:cNvPr>
          <p:cNvSpPr/>
          <p:nvPr/>
        </p:nvSpPr>
        <p:spPr>
          <a:xfrm>
            <a:off x="8134011" y="5040344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D</a:t>
            </a:r>
            <a:r>
              <a:rPr lang="en-US" altLang="zh-CN" sz="2800" b="1" kern="0" dirty="0">
                <a:solidFill>
                  <a:srgbClr val="1A2F64"/>
                </a:solidFill>
                <a:latin typeface="Monserrat"/>
                <a:cs typeface="+mn-ea"/>
                <a:sym typeface="+mn-lt"/>
              </a:rPr>
              <a:t>isseminate</a:t>
            </a:r>
            <a:endParaRPr lang="zh-CN" altLang="en-US" sz="2800" b="1" kern="0" dirty="0">
              <a:solidFill>
                <a:srgbClr val="1A2F64"/>
              </a:solidFill>
              <a:latin typeface="Monserrat"/>
              <a:cs typeface="+mn-ea"/>
              <a:sym typeface="+mn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E4E0AE-B77A-A7E7-2A71-AE643C45DF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23" y="4015546"/>
            <a:ext cx="938456" cy="899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D1A697-6926-9011-7B05-253B7E4B42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98" y="3956886"/>
            <a:ext cx="918060" cy="948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769E4B-40B5-43B5-0719-54C41920CE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57" y="2521749"/>
            <a:ext cx="868247" cy="823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298F5E-42AA-3C15-BACA-22681C84223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79" y="4068159"/>
            <a:ext cx="1152083" cy="84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F83620-AD1E-9E1D-C635-D541C18AE8E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77" y="2337146"/>
            <a:ext cx="917995" cy="1093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1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25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25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2" grpId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25D45-2CB2-4D4D-8099-BF13CC008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212B-F88D-FF2E-D0D1-225CF835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1063"/>
            <a:ext cx="11079658" cy="538609"/>
          </a:xfrm>
        </p:spPr>
        <p:txBody>
          <a:bodyPr/>
          <a:lstStyle/>
          <a:p>
            <a:pPr algn="ctr"/>
            <a:r>
              <a:rPr lang="en-US" dirty="0"/>
              <a:t>Institutional Policy Dialogue Path 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6FF34-A4D0-1B5A-B453-2C83792F6D55}"/>
              </a:ext>
            </a:extLst>
          </p:cNvPr>
          <p:cNvGrpSpPr/>
          <p:nvPr/>
        </p:nvGrpSpPr>
        <p:grpSpPr>
          <a:xfrm>
            <a:off x="-21322" y="1703418"/>
            <a:ext cx="9859883" cy="5045118"/>
            <a:chOff x="371010" y="1694216"/>
            <a:chExt cx="7137463" cy="586177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45CA83E0-1055-9B53-6CD6-CFF8C97668B5}"/>
                </a:ext>
              </a:extLst>
            </p:cNvPr>
            <p:cNvSpPr/>
            <p:nvPr/>
          </p:nvSpPr>
          <p:spPr>
            <a:xfrm rot="9983684">
              <a:off x="4332293" y="6274921"/>
              <a:ext cx="2470826" cy="483513"/>
            </a:xfrm>
            <a:prstGeom prst="blockArc">
              <a:avLst/>
            </a:prstGeom>
            <a:solidFill>
              <a:srgbClr val="00A6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53412B62-9560-1963-41DE-3CE35240EEBD}"/>
                </a:ext>
              </a:extLst>
            </p:cNvPr>
            <p:cNvSpPr/>
            <p:nvPr/>
          </p:nvSpPr>
          <p:spPr>
            <a:xfrm rot="824593">
              <a:off x="4332293" y="5614425"/>
              <a:ext cx="2470826" cy="483513"/>
            </a:xfrm>
            <a:prstGeom prst="blockArc">
              <a:avLst/>
            </a:prstGeom>
            <a:solidFill>
              <a:srgbClr val="00A6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49A26CC-EE5B-97AF-E445-1A9196CEDE51}"/>
                </a:ext>
              </a:extLst>
            </p:cNvPr>
            <p:cNvSpPr/>
            <p:nvPr/>
          </p:nvSpPr>
          <p:spPr>
            <a:xfrm rot="11865794">
              <a:off x="1445300" y="4793500"/>
              <a:ext cx="2470826" cy="483513"/>
            </a:xfrm>
            <a:prstGeom prst="blockArc">
              <a:avLst/>
            </a:prstGeom>
            <a:solidFill>
              <a:srgbClr val="00A6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32CC39D3-B2F2-A4B5-F556-E5684496D3E1}"/>
                </a:ext>
              </a:extLst>
            </p:cNvPr>
            <p:cNvSpPr/>
            <p:nvPr/>
          </p:nvSpPr>
          <p:spPr>
            <a:xfrm rot="20988714">
              <a:off x="1602343" y="4064678"/>
              <a:ext cx="2470826" cy="483513"/>
            </a:xfrm>
            <a:prstGeom prst="blockArc">
              <a:avLst/>
            </a:prstGeom>
            <a:solidFill>
              <a:srgbClr val="00A6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1083D816-5E42-2074-5AE5-410B6017DB06}"/>
                </a:ext>
              </a:extLst>
            </p:cNvPr>
            <p:cNvSpPr/>
            <p:nvPr/>
          </p:nvSpPr>
          <p:spPr>
            <a:xfrm rot="9581932">
              <a:off x="4209225" y="3411140"/>
              <a:ext cx="2470826" cy="483513"/>
            </a:xfrm>
            <a:prstGeom prst="blockArc">
              <a:avLst/>
            </a:prstGeom>
            <a:solidFill>
              <a:srgbClr val="00A6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9C4FF3E6-A157-6AE4-B302-556752EAA4A5}"/>
                </a:ext>
              </a:extLst>
            </p:cNvPr>
            <p:cNvSpPr/>
            <p:nvPr/>
          </p:nvSpPr>
          <p:spPr>
            <a:xfrm rot="1032967">
              <a:off x="4296664" y="2437948"/>
              <a:ext cx="2470826" cy="483513"/>
            </a:xfrm>
            <a:prstGeom prst="blockArc">
              <a:avLst/>
            </a:prstGeom>
            <a:solidFill>
              <a:srgbClr val="00A6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31926830-436A-6296-A46C-59F39FD83CCD}"/>
                </a:ext>
              </a:extLst>
            </p:cNvPr>
            <p:cNvSpPr/>
            <p:nvPr/>
          </p:nvSpPr>
          <p:spPr>
            <a:xfrm rot="21384826">
              <a:off x="1673157" y="1828801"/>
              <a:ext cx="2470826" cy="483512"/>
            </a:xfrm>
            <a:prstGeom prst="blockArc">
              <a:avLst/>
            </a:prstGeom>
            <a:solidFill>
              <a:srgbClr val="00A6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DDDB91-6946-A8D5-9881-3CB6F0DE0FAA}"/>
                </a:ext>
              </a:extLst>
            </p:cNvPr>
            <p:cNvSpPr/>
            <p:nvPr/>
          </p:nvSpPr>
          <p:spPr>
            <a:xfrm>
              <a:off x="1400952" y="1694216"/>
              <a:ext cx="530404" cy="688872"/>
            </a:xfrm>
            <a:prstGeom prst="ellipse">
              <a:avLst/>
            </a:prstGeom>
            <a:solidFill>
              <a:srgbClr val="00A68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sz="1400" b="1">
                  <a:solidFill>
                    <a:srgbClr val="FFFFFF"/>
                  </a:solidFill>
                </a:defRPr>
              </a:pPr>
              <a:r>
                <a:rPr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serrat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183F0B-520A-C0F2-D844-A476F4CA8C5E}"/>
                </a:ext>
              </a:extLst>
            </p:cNvPr>
            <p:cNvSpPr txBox="1"/>
            <p:nvPr/>
          </p:nvSpPr>
          <p:spPr>
            <a:xfrm>
              <a:off x="457200" y="2377440"/>
              <a:ext cx="2577830" cy="82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  <a:r>
                <a:rPr sz="2000" kern="1200" dirty="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rPr>
                <a:t>Identification of Policy Instruments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4BCE0B-B720-511E-2898-52AB463246F2}"/>
                </a:ext>
              </a:extLst>
            </p:cNvPr>
            <p:cNvSpPr txBox="1"/>
            <p:nvPr/>
          </p:nvSpPr>
          <p:spPr>
            <a:xfrm>
              <a:off x="2950587" y="2546459"/>
              <a:ext cx="3200400" cy="464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kern="0"/>
              </a:defPPr>
              <a:lvl1pPr>
                <a:defRPr sz="2000" kern="120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defRPr>
              </a:lvl1pPr>
            </a:lstStyle>
            <a:p>
              <a:r>
                <a:rPr dirty="0"/>
                <a:t>Evaluation of Instruments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4B5E1F-2432-DF26-A193-04FDC485443F}"/>
                </a:ext>
              </a:extLst>
            </p:cNvPr>
            <p:cNvSpPr txBox="1"/>
            <p:nvPr/>
          </p:nvSpPr>
          <p:spPr>
            <a:xfrm>
              <a:off x="5461470" y="3933288"/>
              <a:ext cx="1968618" cy="82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kern="0"/>
              </a:defPPr>
              <a:lvl1pPr>
                <a:defRPr sz="2000" kern="120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defRPr>
              </a:lvl1pPr>
            </a:lstStyle>
            <a:p>
              <a:r>
                <a:rPr dirty="0"/>
                <a:t>Working Groups of Solution Providers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2CE6AA-0151-B531-EA07-A54DF17E56B8}"/>
                </a:ext>
              </a:extLst>
            </p:cNvPr>
            <p:cNvSpPr txBox="1"/>
            <p:nvPr/>
          </p:nvSpPr>
          <p:spPr>
            <a:xfrm>
              <a:off x="2820729" y="4389607"/>
              <a:ext cx="2471656" cy="82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1100">
                  <a:solidFill>
                    <a:srgbClr val="000000"/>
                  </a:solidFill>
                </a:defRPr>
              </a:pPr>
              <a:r>
                <a:rPr sz="2000" kern="1200" dirty="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rPr>
                <a:t>Expert &amp; Policy Maker Group</a:t>
              </a:r>
              <a:r>
                <a:rPr lang="en-US" sz="2000" kern="1200" dirty="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rPr>
                <a:t> (Core)</a:t>
              </a:r>
              <a:endParaRPr sz="20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BE276-FD08-CD65-677F-3EAE7F009D66}"/>
                </a:ext>
              </a:extLst>
            </p:cNvPr>
            <p:cNvSpPr txBox="1"/>
            <p:nvPr/>
          </p:nvSpPr>
          <p:spPr>
            <a:xfrm>
              <a:off x="371010" y="5108371"/>
              <a:ext cx="2966936" cy="82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  <a:r>
                <a:rPr lang="en-US" sz="2000" kern="1200" dirty="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rPr>
                <a:t>Windows &amp; </a:t>
              </a:r>
              <a:r>
                <a:rPr sz="2000" kern="1200" dirty="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rPr>
                <a:t>Match with Potential Takers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E4F90F-DC94-7682-A6BE-3958E8D64C31}"/>
                </a:ext>
              </a:extLst>
            </p:cNvPr>
            <p:cNvSpPr txBox="1"/>
            <p:nvPr/>
          </p:nvSpPr>
          <p:spPr>
            <a:xfrm>
              <a:off x="2531292" y="5805073"/>
              <a:ext cx="3284245" cy="50063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 sz="1100">
                  <a:solidFill>
                    <a:srgbClr val="000000"/>
                  </a:solidFill>
                </a:defRPr>
              </a:pPr>
              <a:r>
                <a:rPr sz="2200" b="1" dirty="0">
                  <a:ln/>
                  <a:solidFill>
                    <a:srgbClr val="00A682"/>
                  </a:solidFill>
                  <a:latin typeface="Monserrat"/>
                </a:rPr>
                <a:t>Dialogue</a:t>
              </a:r>
              <a:r>
                <a:rPr lang="en-US" sz="2200" b="1" dirty="0">
                  <a:ln/>
                  <a:solidFill>
                    <a:srgbClr val="00A682"/>
                  </a:solidFill>
                  <a:latin typeface="Monserrat"/>
                </a:rPr>
                <a:t> </a:t>
              </a:r>
              <a:r>
                <a:rPr sz="2200" b="1" dirty="0">
                  <a:ln/>
                  <a:solidFill>
                    <a:srgbClr val="00A682"/>
                  </a:solidFill>
                  <a:latin typeface="Monserrat"/>
                </a:rPr>
                <a:t>Implementation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23CE15-78EF-9939-BB6F-CABA31BD56DF}"/>
                </a:ext>
              </a:extLst>
            </p:cNvPr>
            <p:cNvSpPr txBox="1"/>
            <p:nvPr/>
          </p:nvSpPr>
          <p:spPr>
            <a:xfrm>
              <a:off x="5493199" y="6733519"/>
              <a:ext cx="2015274" cy="82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  <a:r>
                <a:rPr sz="2000" kern="1200" dirty="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rPr>
                <a:t>Policy Papers &amp; Recommendations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9CC52F-7DAC-B207-D041-58AB9F1F0B50}"/>
                </a:ext>
              </a:extLst>
            </p:cNvPr>
            <p:cNvSpPr txBox="1"/>
            <p:nvPr/>
          </p:nvSpPr>
          <p:spPr>
            <a:xfrm>
              <a:off x="2478746" y="6378233"/>
              <a:ext cx="1864959" cy="822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100">
                  <a:solidFill>
                    <a:srgbClr val="000000"/>
                  </a:solidFill>
                </a:defRPr>
              </a:pPr>
              <a:r>
                <a:rPr sz="2000" kern="1200" dirty="0">
                  <a:solidFill>
                    <a:schemeClr val="tx2"/>
                  </a:solidFill>
                  <a:latin typeface="Montserrat" pitchFamily="2" charset="77"/>
                  <a:ea typeface="Calibri" panose="020F0502020204030204" pitchFamily="34" charset="0"/>
                  <a:cs typeface="+mn-cs"/>
                </a:rPr>
                <a:t>Dissemination &amp; Uptake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F3DEB5-8E69-BF93-28A2-B842DC5A814A}"/>
                </a:ext>
              </a:extLst>
            </p:cNvPr>
            <p:cNvSpPr/>
            <p:nvPr/>
          </p:nvSpPr>
          <p:spPr>
            <a:xfrm>
              <a:off x="3968505" y="1788968"/>
              <a:ext cx="530404" cy="688872"/>
            </a:xfrm>
            <a:prstGeom prst="ellipse">
              <a:avLst/>
            </a:prstGeom>
            <a:solidFill>
              <a:srgbClr val="00A68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sz="1400" b="1">
                  <a:solidFill>
                    <a:srgbClr val="FFFFFF"/>
                  </a:solidFill>
                </a:defRPr>
              </a:pP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serrat"/>
                </a:rPr>
                <a:t>2</a:t>
              </a:r>
              <a:endParaRPr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serra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1392F2-289D-59A5-73EB-AD3D716BAD90}"/>
                </a:ext>
              </a:extLst>
            </p:cNvPr>
            <p:cNvSpPr/>
            <p:nvPr/>
          </p:nvSpPr>
          <p:spPr>
            <a:xfrm>
              <a:off x="6320452" y="2699647"/>
              <a:ext cx="530404" cy="688872"/>
            </a:xfrm>
            <a:prstGeom prst="ellipse">
              <a:avLst/>
            </a:prstGeom>
            <a:solidFill>
              <a:srgbClr val="00A68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sz="1400" b="1">
                  <a:solidFill>
                    <a:srgbClr val="FFFFFF"/>
                  </a:solidFill>
                </a:defRPr>
              </a:pP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serrat"/>
                </a:rPr>
                <a:t>3</a:t>
              </a:r>
              <a:endParaRPr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serra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C1DC42-9713-C2C1-7058-841FACA94890}"/>
                </a:ext>
              </a:extLst>
            </p:cNvPr>
            <p:cNvSpPr/>
            <p:nvPr/>
          </p:nvSpPr>
          <p:spPr>
            <a:xfrm>
              <a:off x="3908213" y="3749359"/>
              <a:ext cx="530404" cy="688872"/>
            </a:xfrm>
            <a:prstGeom prst="ellipse">
              <a:avLst/>
            </a:prstGeom>
            <a:solidFill>
              <a:srgbClr val="00A68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sz="1400" b="1">
                  <a:solidFill>
                    <a:srgbClr val="FFFFFF"/>
                  </a:solidFill>
                </a:defRPr>
              </a:pP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serrat"/>
                </a:rPr>
                <a:t>4</a:t>
              </a:r>
              <a:endParaRPr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serra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850061-852B-C6DE-EACB-EFB747889E3E}"/>
                </a:ext>
              </a:extLst>
            </p:cNvPr>
            <p:cNvSpPr/>
            <p:nvPr/>
          </p:nvSpPr>
          <p:spPr>
            <a:xfrm>
              <a:off x="1324075" y="4158883"/>
              <a:ext cx="530404" cy="688872"/>
            </a:xfrm>
            <a:prstGeom prst="ellipse">
              <a:avLst/>
            </a:prstGeom>
            <a:solidFill>
              <a:srgbClr val="00A68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sz="1400" b="1">
                  <a:solidFill>
                    <a:srgbClr val="FFFFFF"/>
                  </a:solidFill>
                </a:defRPr>
              </a:pP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serrat"/>
                </a:rPr>
                <a:t>5</a:t>
              </a:r>
              <a:endParaRPr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serra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E6E13F0-9A58-FDEA-BD43-73A2664F1485}"/>
                </a:ext>
              </a:extLst>
            </p:cNvPr>
            <p:cNvSpPr/>
            <p:nvPr/>
          </p:nvSpPr>
          <p:spPr>
            <a:xfrm>
              <a:off x="3832862" y="5156124"/>
              <a:ext cx="530404" cy="688872"/>
            </a:xfrm>
            <a:prstGeom prst="ellipse">
              <a:avLst/>
            </a:prstGeom>
            <a:solidFill>
              <a:srgbClr val="00A68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sz="1400" b="1">
                  <a:solidFill>
                    <a:srgbClr val="FFFFFF"/>
                  </a:solidFill>
                </a:defRPr>
              </a:pP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serrat"/>
                </a:rPr>
                <a:t>6</a:t>
              </a:r>
              <a:endParaRPr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serra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BB96C4-5800-AC35-88BA-D969A93473AE}"/>
                </a:ext>
              </a:extLst>
            </p:cNvPr>
            <p:cNvSpPr/>
            <p:nvPr/>
          </p:nvSpPr>
          <p:spPr>
            <a:xfrm>
              <a:off x="6445779" y="5770842"/>
              <a:ext cx="530404" cy="688872"/>
            </a:xfrm>
            <a:prstGeom prst="ellipse">
              <a:avLst/>
            </a:prstGeom>
            <a:solidFill>
              <a:srgbClr val="00A68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sz="1400" b="1">
                  <a:solidFill>
                    <a:srgbClr val="FFFFFF"/>
                  </a:solidFill>
                </a:defRPr>
              </a:pP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serrat"/>
                </a:rPr>
                <a:t>7</a:t>
              </a:r>
              <a:endParaRPr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serra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2103E6-B32F-E0A7-7E8D-F3EF5CAA468D}"/>
                </a:ext>
              </a:extLst>
            </p:cNvPr>
            <p:cNvSpPr/>
            <p:nvPr/>
          </p:nvSpPr>
          <p:spPr>
            <a:xfrm>
              <a:off x="4080332" y="6556328"/>
              <a:ext cx="530404" cy="688872"/>
            </a:xfrm>
            <a:prstGeom prst="ellipse">
              <a:avLst/>
            </a:prstGeom>
            <a:solidFill>
              <a:srgbClr val="00A68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 sz="1400" b="1">
                  <a:solidFill>
                    <a:srgbClr val="FFFFFF"/>
                  </a:solidFill>
                </a:defRPr>
              </a:pP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serrat"/>
                </a:rPr>
                <a:t>8</a:t>
              </a:r>
              <a:endParaRPr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serrat"/>
              </a:endParaRPr>
            </a:p>
          </p:txBody>
        </p:sp>
      </p:grpSp>
      <p:pic>
        <p:nvPicPr>
          <p:cNvPr id="3" name="Picture 2" descr="A person watering a tree in front of a house">
            <a:extLst>
              <a:ext uri="{FF2B5EF4-FFF2-40B4-BE49-F238E27FC236}">
                <a16:creationId xmlns:a16="http://schemas.microsoft.com/office/drawing/2014/main" id="{E4A04BB3-D9A4-606C-4703-01018F6E1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3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80" y="962519"/>
            <a:ext cx="2507920" cy="5895481"/>
          </a:xfrm>
          <a:prstGeom prst="rect">
            <a:avLst/>
          </a:prstGeom>
          <a:pattFill prst="pct50">
            <a:fgClr>
              <a:srgbClr val="00A682"/>
            </a:fgClr>
            <a:bgClr>
              <a:schemeClr val="bg1"/>
            </a:bgClr>
          </a:patt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4A3FEDE-272D-0EF5-9D64-86B4F38FFEE0}"/>
              </a:ext>
            </a:extLst>
          </p:cNvPr>
          <p:cNvSpPr txBox="1"/>
          <p:nvPr/>
        </p:nvSpPr>
        <p:spPr>
          <a:xfrm>
            <a:off x="9684080" y="1572901"/>
            <a:ext cx="2507920" cy="4278094"/>
          </a:xfrm>
          <a:prstGeom prst="rect">
            <a:avLst/>
          </a:prstGeom>
          <a:solidFill>
            <a:srgbClr val="00A68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A collaborative process to 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Monserrat"/>
              <a:ea typeface="Calibri" panose="020F0502020204030204" pitchFamily="34" charset="0"/>
            </a:endParaRPr>
          </a:p>
          <a:p>
            <a:pPr marL="447675" algn="l"/>
            <a:r>
              <a:rPr lang="en-US" sz="32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E</a:t>
            </a:r>
            <a:r>
              <a:rPr lang="en-US" sz="24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xchange,</a:t>
            </a:r>
          </a:p>
          <a:p>
            <a:pPr marL="447675" algn="l"/>
            <a:r>
              <a:rPr lang="en-US" sz="32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A</a:t>
            </a:r>
            <a:r>
              <a:rPr lang="en-US" sz="24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dapt, </a:t>
            </a:r>
          </a:p>
          <a:p>
            <a:pPr marL="447675" algn="l"/>
            <a:r>
              <a:rPr lang="en-US" sz="32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R</a:t>
            </a:r>
            <a:r>
              <a:rPr lang="en-US" sz="24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eplicate,  </a:t>
            </a:r>
          </a:p>
          <a:p>
            <a:pPr marL="447675" algn="l"/>
            <a:r>
              <a:rPr lang="en-US" sz="32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T</a:t>
            </a:r>
            <a:r>
              <a:rPr lang="en-US" sz="24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ransfer </a:t>
            </a:r>
          </a:p>
          <a:p>
            <a:pPr algn="ctr"/>
            <a:endParaRPr lang="en-US" sz="2400" b="1" i="1" dirty="0">
              <a:solidFill>
                <a:schemeClr val="bg1"/>
              </a:solidFill>
              <a:latin typeface="Monserrat"/>
              <a:ea typeface="Calibri" panose="020F0502020204030204" pitchFamily="34" charset="0"/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</a:rPr>
              <a:t>successful policies</a:t>
            </a:r>
            <a:r>
              <a:rPr lang="en-US" sz="2400" b="1" i="1" dirty="0">
                <a:solidFill>
                  <a:schemeClr val="bg1"/>
                </a:solidFill>
                <a:latin typeface="Monserrat"/>
                <a:ea typeface="Calibri" panose="020F0502020204030204" pitchFamily="34" charset="0"/>
                <a:cs typeface="Calibri"/>
              </a:rPr>
              <a:t>!</a:t>
            </a:r>
            <a:endParaRPr lang="en-US" sz="2400" b="1" i="1" dirty="0">
              <a:solidFill>
                <a:schemeClr val="bg1"/>
              </a:solidFill>
              <a:latin typeface="Monserra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4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6A806-7295-57AA-80D9-A5E173260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6AC5-5BF8-ACA3-CA0D-9E8157B8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71" y="1113430"/>
            <a:ext cx="11079658" cy="538609"/>
          </a:xfrm>
        </p:spPr>
        <p:txBody>
          <a:bodyPr/>
          <a:lstStyle/>
          <a:p>
            <a:pPr algn="l"/>
            <a:r>
              <a:rPr lang="en-US" dirty="0"/>
              <a:t>Steps for Evidence-Based Policy Making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DA24-ECFA-1BDE-8AE4-3D26F5037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815" y="1890652"/>
            <a:ext cx="5583779" cy="4216988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 algn="l" defTabSz="457200" rtl="0">
              <a:lnSpc>
                <a:spcPct val="140000"/>
              </a:lnSpc>
              <a:spcBef>
                <a:spcPts val="6"/>
              </a:spcBef>
              <a:buFont typeface="Arial" panose="020B0604020202020204" pitchFamily="34" charset="0"/>
              <a:buChar char="•"/>
              <a:tabLst>
                <a:tab pos="1167038" algn="l"/>
              </a:tabLst>
              <a:defRPr/>
            </a:pPr>
            <a:r>
              <a:rPr lang="en-US" sz="2200" b="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Identification of </a:t>
            </a: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Policy Instruments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7038" algn="l"/>
              </a:tabLst>
              <a:defRPr/>
            </a:pP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Evaluation (multi-criteria)</a:t>
            </a:r>
            <a:r>
              <a:rPr lang="en-US" sz="2200" b="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7038" algn="l"/>
              </a:tabLst>
              <a:defRPr/>
            </a:pP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Work </a:t>
            </a:r>
            <a:r>
              <a:rPr lang="en-US" sz="2200" b="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with Solution Providers/Technical actors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7038" algn="l"/>
              </a:tabLst>
              <a:defRPr/>
            </a:pPr>
            <a:r>
              <a:rPr lang="en-US" sz="2200" b="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Discuss feasibility &amp; </a:t>
            </a: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policy adaptation </a:t>
            </a:r>
          </a:p>
          <a:p>
            <a:pPr marL="342900" indent="-342900" algn="l" defTabSz="457200" rtl="0">
              <a:lnSpc>
                <a:spcPct val="140000"/>
              </a:lnSpc>
              <a:spcBef>
                <a:spcPts val="6"/>
              </a:spcBef>
              <a:buFont typeface="Arial" panose="020B0604020202020204" pitchFamily="34" charset="0"/>
              <a:buChar char="•"/>
              <a:tabLst>
                <a:tab pos="1167038" algn="l"/>
              </a:tabLst>
              <a:defRPr/>
            </a:pP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Expert </a:t>
            </a:r>
            <a:r>
              <a:rPr lang="en-US" sz="2200" b="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&amp; Policy Maker </a:t>
            </a: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Group</a:t>
            </a:r>
            <a:r>
              <a:rPr lang="en-US" sz="2200" b="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ts val="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7038" algn="l"/>
              </a:tabLst>
              <a:defRPr/>
            </a:pPr>
            <a:r>
              <a:rPr lang="en-US" sz="2200" b="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Concrete, time-sensitive </a:t>
            </a: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opportunities</a:t>
            </a:r>
            <a:endParaRPr lang="en-GB" sz="2400" kern="1200" dirty="0">
              <a:solidFill>
                <a:srgbClr val="FF0000"/>
              </a:solidFill>
              <a:latin typeface="Montserrat" pitchFamily="2" charset="77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2F924-A48C-6B56-87ED-1A5DF8815CFE}"/>
              </a:ext>
            </a:extLst>
          </p:cNvPr>
          <p:cNvSpPr txBox="1"/>
          <p:nvPr/>
        </p:nvSpPr>
        <p:spPr>
          <a:xfrm>
            <a:off x="5854461" y="1890652"/>
            <a:ext cx="609372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Identify </a:t>
            </a:r>
            <a:r>
              <a:rPr lang="en-US" sz="2200" b="1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Policy Windows </a:t>
            </a: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</a:rPr>
              <a:t>(potential takers and opportunities)</a:t>
            </a:r>
            <a:endParaRPr lang="en-US" sz="2200" kern="1200" dirty="0">
              <a:solidFill>
                <a:schemeClr val="tx2"/>
              </a:solidFill>
              <a:latin typeface="Montserrat" pitchFamily="2" charset="77"/>
              <a:ea typeface="Calibri" panose="020F0502020204030204" pitchFamily="34" charset="0"/>
              <a:cs typeface="+mn-cs"/>
            </a:endParaRPr>
          </a:p>
          <a:p>
            <a:pPr marL="736600" lvl="4" indent="-342900">
              <a:buFont typeface="Courier New" panose="02070309020205020404" pitchFamily="49" charset="0"/>
              <a:buChar char="o"/>
            </a:pP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to adopt, scale, integrate, or improve public policies</a:t>
            </a:r>
          </a:p>
          <a:p>
            <a:pPr marL="393700" lvl="4"/>
            <a:endParaRPr lang="en-US" sz="2200" kern="1200" dirty="0">
              <a:solidFill>
                <a:schemeClr val="tx2"/>
              </a:solidFill>
              <a:latin typeface="Montserrat" pitchFamily="2" charset="77"/>
              <a:ea typeface="Calibri" panose="020F0502020204030204" pitchFamily="34" charset="0"/>
              <a:cs typeface="+mn-cs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200" b="1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Dialogue </a:t>
            </a: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2"/>
              </a:solidFill>
              <a:latin typeface="Montserrat" pitchFamily="2" charset="77"/>
              <a:ea typeface="Calibri" panose="020F0502020204030204" pitchFamily="34" charset="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Co-develop</a:t>
            </a: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 and refine proposals, i.e., policy papers &amp;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2"/>
              </a:solidFill>
              <a:latin typeface="Montserrat" pitchFamily="2" charset="77"/>
              <a:ea typeface="Calibri" panose="020F0502020204030204" pitchFamily="34" charset="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Validate</a:t>
            </a: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 with stakeholders and experts.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2"/>
                </a:solidFill>
                <a:latin typeface="Montserrat" pitchFamily="2" charset="77"/>
                <a:ea typeface="Calibri" panose="020F0502020204030204" pitchFamily="34" charset="0"/>
                <a:cs typeface="+mn-cs"/>
              </a:rPr>
              <a:t>Disseminate &amp; Uptake (share through Policy Hubs, Networks, EU events).</a:t>
            </a:r>
          </a:p>
        </p:txBody>
      </p:sp>
    </p:spTree>
    <p:extLst>
      <p:ext uri="{BB962C8B-B14F-4D97-AF65-F5344CB8AC3E}">
        <p14:creationId xmlns:p14="http://schemas.microsoft.com/office/powerpoint/2010/main" val="66127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1A234-748C-2458-FC4E-1CEFE73FE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28ED25-3D0C-940B-031C-66C688A18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0366" y="816249"/>
            <a:ext cx="9481634" cy="553407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0" lang="fr-FR" sz="3500" b="1" i="0" u="none" strike="noStrike" kern="0" cap="none" spc="0" normalizeH="0" baseline="0" noProof="0" dirty="0">
                <a:ln>
                  <a:noFill/>
                </a:ln>
                <a:solidFill>
                  <a:srgbClr val="00A682"/>
                </a:solidFill>
                <a:effectLst/>
                <a:uLnTx/>
                <a:uFillTx/>
                <a:latin typeface="Montserrat" pitchFamily="2" charset="0"/>
                <a:ea typeface="+mj-ea"/>
                <a:cs typeface="Calibri"/>
              </a:rPr>
              <a:t>EUCLID Policy Hub Platform </a:t>
            </a:r>
            <a:endParaRPr lang="en-US" sz="2000" b="0" dirty="0">
              <a:solidFill>
                <a:srgbClr val="164194"/>
              </a:solidFill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A sustainable collaborative space set up to implement exchanges on policy instruments referring to Green Living Areas.</a:t>
            </a:r>
            <a:r>
              <a:rPr lang="fr-FR" dirty="0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kumimoji="0" lang="fr-FR" sz="3500" b="1" i="0" u="none" strike="noStrike" kern="0" cap="none" spc="0" normalizeH="0" baseline="0" noProof="0" dirty="0">
                <a:ln>
                  <a:noFill/>
                </a:ln>
                <a:solidFill>
                  <a:srgbClr val="00A682"/>
                </a:solidFill>
                <a:effectLst/>
                <a:uLnTx/>
                <a:uFillTx/>
                <a:latin typeface="Montserrat" pitchFamily="2" charset="0"/>
                <a:ea typeface="+mj-ea"/>
                <a:cs typeface="Calibri"/>
              </a:rPr>
              <a:t>Objective of the dialogues </a:t>
            </a:r>
            <a:endParaRPr lang="en-US" sz="2000" b="0" dirty="0">
              <a:solidFill>
                <a:srgbClr val="164194"/>
              </a:solidFill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Promote policy-oriented results and answer the needs of the Thematic Projects,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Engage policy-oriented partners and associated partners,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64194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Establish a Core Group to Advise on Maximizing the Impact of Policy Outputs.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1960" y="1301064"/>
            <a:ext cx="2174879" cy="4400093"/>
            <a:chOff x="8431934" y="1152756"/>
            <a:chExt cx="2422214" cy="4848517"/>
          </a:xfrm>
        </p:grpSpPr>
        <p:pic>
          <p:nvPicPr>
            <p:cNvPr id="6" name="图片 7" descr="图片包含 游戏机&#10;&#10;描述已自动生成">
              <a:extLst>
                <a:ext uri="{FF2B5EF4-FFF2-40B4-BE49-F238E27FC236}">
                  <a16:creationId xmlns:a16="http://schemas.microsoft.com/office/drawing/2014/main" id="{275650CF-F2D3-7CDF-D196-966AD0494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934" y="1152756"/>
              <a:ext cx="2422214" cy="4848517"/>
            </a:xfrm>
            <a:prstGeom prst="rect">
              <a:avLst/>
            </a:prstGeom>
          </p:spPr>
        </p:pic>
        <p:grpSp>
          <p:nvGrpSpPr>
            <p:cNvPr id="7" name="组合 36">
              <a:extLst>
                <a:ext uri="{FF2B5EF4-FFF2-40B4-BE49-F238E27FC236}">
                  <a16:creationId xmlns:a16="http://schemas.microsoft.com/office/drawing/2014/main" id="{7AD36C47-5DAE-23A4-63CE-23A41E8491E3}"/>
                </a:ext>
              </a:extLst>
            </p:cNvPr>
            <p:cNvGrpSpPr/>
            <p:nvPr/>
          </p:nvGrpSpPr>
          <p:grpSpPr>
            <a:xfrm>
              <a:off x="9166583" y="1808689"/>
              <a:ext cx="923827" cy="923827"/>
              <a:chOff x="8971418" y="2940803"/>
              <a:chExt cx="923827" cy="923827"/>
            </a:xfrm>
          </p:grpSpPr>
          <p:sp>
            <p:nvSpPr>
              <p:cNvPr id="10" name="Oval 40">
                <a:extLst>
                  <a:ext uri="{FF2B5EF4-FFF2-40B4-BE49-F238E27FC236}">
                    <a16:creationId xmlns:a16="http://schemas.microsoft.com/office/drawing/2014/main" id="{4E92973C-D0AD-5717-B241-14B02B12326F}"/>
                  </a:ext>
                </a:extLst>
              </p:cNvPr>
              <p:cNvSpPr/>
              <p:nvPr/>
            </p:nvSpPr>
            <p:spPr>
              <a:xfrm>
                <a:off x="8971418" y="2940803"/>
                <a:ext cx="923827" cy="923827"/>
              </a:xfrm>
              <a:prstGeom prst="ellipse">
                <a:avLst/>
              </a:prstGeom>
              <a:gradFill flip="none" rotWithShape="1">
                <a:gsLst>
                  <a:gs pos="0">
                    <a:srgbClr val="308271">
                      <a:shade val="30000"/>
                      <a:satMod val="115000"/>
                    </a:srgbClr>
                  </a:gs>
                  <a:gs pos="50000">
                    <a:srgbClr val="308271">
                      <a:shade val="67500"/>
                      <a:satMod val="115000"/>
                    </a:srgbClr>
                  </a:gs>
                  <a:gs pos="100000">
                    <a:srgbClr val="30827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84">
                <a:extLst>
                  <a:ext uri="{FF2B5EF4-FFF2-40B4-BE49-F238E27FC236}">
                    <a16:creationId xmlns:a16="http://schemas.microsoft.com/office/drawing/2014/main" id="{C2753655-8C29-E44C-1335-C209C6D533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55064" y="3285943"/>
                <a:ext cx="356535" cy="233544"/>
              </a:xfrm>
              <a:custGeom>
                <a:avLst/>
                <a:gdLst>
                  <a:gd name="T0" fmla="*/ 112 w 128"/>
                  <a:gd name="T1" fmla="*/ 0 h 84"/>
                  <a:gd name="T2" fmla="*/ 16 w 128"/>
                  <a:gd name="T3" fmla="*/ 0 h 84"/>
                  <a:gd name="T4" fmla="*/ 0 w 128"/>
                  <a:gd name="T5" fmla="*/ 16 h 84"/>
                  <a:gd name="T6" fmla="*/ 0 w 128"/>
                  <a:gd name="T7" fmla="*/ 68 h 84"/>
                  <a:gd name="T8" fmla="*/ 16 w 128"/>
                  <a:gd name="T9" fmla="*/ 84 h 84"/>
                  <a:gd name="T10" fmla="*/ 112 w 128"/>
                  <a:gd name="T11" fmla="*/ 84 h 84"/>
                  <a:gd name="T12" fmla="*/ 128 w 128"/>
                  <a:gd name="T13" fmla="*/ 68 h 84"/>
                  <a:gd name="T14" fmla="*/ 128 w 128"/>
                  <a:gd name="T15" fmla="*/ 16 h 84"/>
                  <a:gd name="T16" fmla="*/ 112 w 128"/>
                  <a:gd name="T17" fmla="*/ 0 h 84"/>
                  <a:gd name="T18" fmla="*/ 8 w 128"/>
                  <a:gd name="T19" fmla="*/ 21 h 84"/>
                  <a:gd name="T20" fmla="*/ 36 w 128"/>
                  <a:gd name="T21" fmla="*/ 42 h 84"/>
                  <a:gd name="T22" fmla="*/ 8 w 128"/>
                  <a:gd name="T23" fmla="*/ 63 h 84"/>
                  <a:gd name="T24" fmla="*/ 8 w 128"/>
                  <a:gd name="T25" fmla="*/ 21 h 84"/>
                  <a:gd name="T26" fmla="*/ 120 w 128"/>
                  <a:gd name="T27" fmla="*/ 68 h 84"/>
                  <a:gd name="T28" fmla="*/ 112 w 128"/>
                  <a:gd name="T29" fmla="*/ 76 h 84"/>
                  <a:gd name="T30" fmla="*/ 16 w 128"/>
                  <a:gd name="T31" fmla="*/ 76 h 84"/>
                  <a:gd name="T32" fmla="*/ 8 w 128"/>
                  <a:gd name="T33" fmla="*/ 68 h 84"/>
                  <a:gd name="T34" fmla="*/ 39 w 128"/>
                  <a:gd name="T35" fmla="*/ 45 h 84"/>
                  <a:gd name="T36" fmla="*/ 57 w 128"/>
                  <a:gd name="T37" fmla="*/ 58 h 84"/>
                  <a:gd name="T38" fmla="*/ 64 w 128"/>
                  <a:gd name="T39" fmla="*/ 60 h 84"/>
                  <a:gd name="T40" fmla="*/ 71 w 128"/>
                  <a:gd name="T41" fmla="*/ 58 h 84"/>
                  <a:gd name="T42" fmla="*/ 89 w 128"/>
                  <a:gd name="T43" fmla="*/ 45 h 84"/>
                  <a:gd name="T44" fmla="*/ 120 w 128"/>
                  <a:gd name="T45" fmla="*/ 68 h 84"/>
                  <a:gd name="T46" fmla="*/ 120 w 128"/>
                  <a:gd name="T47" fmla="*/ 63 h 84"/>
                  <a:gd name="T48" fmla="*/ 92 w 128"/>
                  <a:gd name="T49" fmla="*/ 42 h 84"/>
                  <a:gd name="T50" fmla="*/ 120 w 128"/>
                  <a:gd name="T51" fmla="*/ 21 h 84"/>
                  <a:gd name="T52" fmla="*/ 120 w 128"/>
                  <a:gd name="T53" fmla="*/ 63 h 84"/>
                  <a:gd name="T54" fmla="*/ 69 w 128"/>
                  <a:gd name="T55" fmla="*/ 54 h 84"/>
                  <a:gd name="T56" fmla="*/ 64 w 128"/>
                  <a:gd name="T57" fmla="*/ 56 h 84"/>
                  <a:gd name="T58" fmla="*/ 59 w 128"/>
                  <a:gd name="T59" fmla="*/ 54 h 84"/>
                  <a:gd name="T60" fmla="*/ 43 w 128"/>
                  <a:gd name="T61" fmla="*/ 42 h 84"/>
                  <a:gd name="T62" fmla="*/ 39 w 128"/>
                  <a:gd name="T63" fmla="*/ 40 h 84"/>
                  <a:gd name="T64" fmla="*/ 8 w 128"/>
                  <a:gd name="T65" fmla="*/ 16 h 84"/>
                  <a:gd name="T66" fmla="*/ 8 w 128"/>
                  <a:gd name="T67" fmla="*/ 16 h 84"/>
                  <a:gd name="T68" fmla="*/ 16 w 128"/>
                  <a:gd name="T69" fmla="*/ 8 h 84"/>
                  <a:gd name="T70" fmla="*/ 112 w 128"/>
                  <a:gd name="T71" fmla="*/ 8 h 84"/>
                  <a:gd name="T72" fmla="*/ 120 w 128"/>
                  <a:gd name="T73" fmla="*/ 16 h 84"/>
                  <a:gd name="T74" fmla="*/ 69 w 128"/>
                  <a:gd name="T75" fmla="*/ 5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84">
                    <a:moveTo>
                      <a:pt x="11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7"/>
                      <a:pt x="7" y="84"/>
                      <a:pt x="16" y="84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21" y="84"/>
                      <a:pt x="128" y="77"/>
                      <a:pt x="128" y="68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7"/>
                      <a:pt x="121" y="0"/>
                      <a:pt x="112" y="0"/>
                    </a:cubicBezTo>
                    <a:close/>
                    <a:moveTo>
                      <a:pt x="8" y="21"/>
                    </a:moveTo>
                    <a:cubicBezTo>
                      <a:pt x="36" y="42"/>
                      <a:pt x="36" y="42"/>
                      <a:pt x="36" y="42"/>
                    </a:cubicBezTo>
                    <a:cubicBezTo>
                      <a:pt x="8" y="63"/>
                      <a:pt x="8" y="63"/>
                      <a:pt x="8" y="63"/>
                    </a:cubicBezTo>
                    <a:lnTo>
                      <a:pt x="8" y="21"/>
                    </a:lnTo>
                    <a:close/>
                    <a:moveTo>
                      <a:pt x="120" y="68"/>
                    </a:moveTo>
                    <a:cubicBezTo>
                      <a:pt x="120" y="72"/>
                      <a:pt x="116" y="76"/>
                      <a:pt x="112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2" y="76"/>
                      <a:pt x="8" y="72"/>
                      <a:pt x="8" y="68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9" y="59"/>
                      <a:pt x="61" y="60"/>
                      <a:pt x="64" y="60"/>
                    </a:cubicBezTo>
                    <a:cubicBezTo>
                      <a:pt x="67" y="60"/>
                      <a:pt x="69" y="59"/>
                      <a:pt x="71" y="58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120" y="68"/>
                      <a:pt x="120" y="68"/>
                      <a:pt x="120" y="68"/>
                    </a:cubicBezTo>
                    <a:close/>
                    <a:moveTo>
                      <a:pt x="120" y="63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120" y="21"/>
                      <a:pt x="120" y="21"/>
                      <a:pt x="120" y="21"/>
                    </a:cubicBezTo>
                    <a:lnTo>
                      <a:pt x="120" y="63"/>
                    </a:lnTo>
                    <a:close/>
                    <a:moveTo>
                      <a:pt x="69" y="54"/>
                    </a:moveTo>
                    <a:cubicBezTo>
                      <a:pt x="67" y="55"/>
                      <a:pt x="66" y="56"/>
                      <a:pt x="64" y="56"/>
                    </a:cubicBezTo>
                    <a:cubicBezTo>
                      <a:pt x="62" y="56"/>
                      <a:pt x="61" y="55"/>
                      <a:pt x="59" y="54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6" y="8"/>
                      <a:pt x="120" y="12"/>
                      <a:pt x="120" y="16"/>
                    </a:cubicBezTo>
                    <a:lnTo>
                      <a:pt x="69" y="5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0967" y="4545798"/>
              <a:ext cx="1993181" cy="7885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372" y="2853219"/>
              <a:ext cx="2169337" cy="1628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357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l="-1000" t="27000" r="-9000" b="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8BB15-B03E-103A-7CA2-8A7A1D6D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E3E-A3F5-7871-E643-ED70E114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42" y="990600"/>
            <a:ext cx="11079658" cy="538609"/>
          </a:xfrm>
        </p:spPr>
        <p:txBody>
          <a:bodyPr/>
          <a:lstStyle/>
          <a:p>
            <a:pPr algn="just"/>
            <a:r>
              <a:rPr lang="en-US" dirty="0"/>
              <a:t>The platform</a:t>
            </a:r>
            <a:endParaRPr lang="en-GB" dirty="0"/>
          </a:p>
        </p:txBody>
      </p:sp>
      <p:grpSp>
        <p:nvGrpSpPr>
          <p:cNvPr id="6" name="Google Shape;425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133B4F90-858C-BAF2-C21D-175CB51F9524}"/>
              </a:ext>
            </a:extLst>
          </p:cNvPr>
          <p:cNvGrpSpPr/>
          <p:nvPr/>
        </p:nvGrpSpPr>
        <p:grpSpPr>
          <a:xfrm>
            <a:off x="1322933" y="2648159"/>
            <a:ext cx="2205038" cy="2858692"/>
            <a:chOff x="1154600" y="3053381"/>
            <a:chExt cx="2205038" cy="2858692"/>
          </a:xfrm>
        </p:grpSpPr>
        <p:sp>
          <p:nvSpPr>
            <p:cNvPr id="7" name="Google Shape;426;p54">
              <a:extLst>
                <a:ext uri="{FF2B5EF4-FFF2-40B4-BE49-F238E27FC236}">
                  <a16:creationId xmlns:a16="http://schemas.microsoft.com/office/drawing/2014/main" id="{0D5E12AA-DD35-0DA7-11C7-3D7023B2C770}"/>
                </a:ext>
              </a:extLst>
            </p:cNvPr>
            <p:cNvSpPr/>
            <p:nvPr/>
          </p:nvSpPr>
          <p:spPr>
            <a:xfrm>
              <a:off x="1299857" y="3053381"/>
              <a:ext cx="1914524" cy="2721769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Google Shape;427;p54">
              <a:extLst>
                <a:ext uri="{FF2B5EF4-FFF2-40B4-BE49-F238E27FC236}">
                  <a16:creationId xmlns:a16="http://schemas.microsoft.com/office/drawing/2014/main" id="{52C0DE66-AD34-D006-C94A-9B23508F940A}"/>
                </a:ext>
              </a:extLst>
            </p:cNvPr>
            <p:cNvSpPr/>
            <p:nvPr/>
          </p:nvSpPr>
          <p:spPr>
            <a:xfrm>
              <a:off x="1233182" y="3122438"/>
              <a:ext cx="2047874" cy="2721769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Google Shape;428;p54">
              <a:extLst>
                <a:ext uri="{FF2B5EF4-FFF2-40B4-BE49-F238E27FC236}">
                  <a16:creationId xmlns:a16="http://schemas.microsoft.com/office/drawing/2014/main" id="{0232A21C-9741-5C02-C527-08743780178C}"/>
                </a:ext>
              </a:extLst>
            </p:cNvPr>
            <p:cNvSpPr/>
            <p:nvPr/>
          </p:nvSpPr>
          <p:spPr>
            <a:xfrm>
              <a:off x="1154600" y="3190304"/>
              <a:ext cx="2205038" cy="2721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Google Shape;429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DF497215-CDB2-B685-7615-F703BCD98B52}"/>
              </a:ext>
            </a:extLst>
          </p:cNvPr>
          <p:cNvSpPr txBox="1"/>
          <p:nvPr/>
        </p:nvSpPr>
        <p:spPr>
          <a:xfrm>
            <a:off x="1333390" y="4093592"/>
            <a:ext cx="2184125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Working Space</a:t>
            </a:r>
          </a:p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Community</a:t>
            </a:r>
            <a:endParaRPr lang="zh-CN" altLang="en-US" sz="2000" b="1" dirty="0">
              <a:solidFill>
                <a:srgbClr val="1A2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serrat"/>
              <a:cs typeface="+mn-ea"/>
              <a:sym typeface="+mn-lt"/>
            </a:endParaRPr>
          </a:p>
        </p:txBody>
      </p:sp>
      <p:sp>
        <p:nvSpPr>
          <p:cNvPr id="11" name="Google Shape;430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CD44B043-7B51-BD0B-996C-1FF05F380FE5}"/>
              </a:ext>
            </a:extLst>
          </p:cNvPr>
          <p:cNvSpPr txBox="1"/>
          <p:nvPr/>
        </p:nvSpPr>
        <p:spPr>
          <a:xfrm>
            <a:off x="1333390" y="4771523"/>
            <a:ext cx="218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164194"/>
                </a:solidFill>
                <a:latin typeface="Monserrat"/>
                <a:cs typeface="+mn-ea"/>
                <a:sym typeface="+mn-lt"/>
              </a:rPr>
              <a:t>https://greenpolicylab.interreg-euro-med.eu/working-space</a:t>
            </a:r>
            <a:endParaRPr lang="zh-CN" altLang="en-US" sz="1400" dirty="0">
              <a:solidFill>
                <a:srgbClr val="164194"/>
              </a:solidFill>
              <a:latin typeface="Monserrat"/>
              <a:cs typeface="+mn-ea"/>
              <a:sym typeface="+mn-lt"/>
            </a:endParaRPr>
          </a:p>
        </p:txBody>
      </p:sp>
      <p:grpSp>
        <p:nvGrpSpPr>
          <p:cNvPr id="12" name="Google Shape;431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572CEDBE-FE46-55C2-4BEF-78A41D6DA3B5}"/>
              </a:ext>
            </a:extLst>
          </p:cNvPr>
          <p:cNvGrpSpPr/>
          <p:nvPr/>
        </p:nvGrpSpPr>
        <p:grpSpPr>
          <a:xfrm>
            <a:off x="3882187" y="2648159"/>
            <a:ext cx="2205038" cy="2858692"/>
            <a:chOff x="7970044" y="1999058"/>
            <a:chExt cx="2205038" cy="2858692"/>
          </a:xfrm>
        </p:grpSpPr>
        <p:sp>
          <p:nvSpPr>
            <p:cNvPr id="13" name="Google Shape;432;p54">
              <a:extLst>
                <a:ext uri="{FF2B5EF4-FFF2-40B4-BE49-F238E27FC236}">
                  <a16:creationId xmlns:a16="http://schemas.microsoft.com/office/drawing/2014/main" id="{BE137D3E-E8B2-99E6-F3A5-75AF244E7476}"/>
                </a:ext>
              </a:extLst>
            </p:cNvPr>
            <p:cNvSpPr/>
            <p:nvPr/>
          </p:nvSpPr>
          <p:spPr>
            <a:xfrm>
              <a:off x="8115301" y="1999058"/>
              <a:ext cx="1914524" cy="2721769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Google Shape;433;p54">
              <a:extLst>
                <a:ext uri="{FF2B5EF4-FFF2-40B4-BE49-F238E27FC236}">
                  <a16:creationId xmlns:a16="http://schemas.microsoft.com/office/drawing/2014/main" id="{D0F6187B-42B4-F9A9-3745-CE5786210A49}"/>
                </a:ext>
              </a:extLst>
            </p:cNvPr>
            <p:cNvSpPr/>
            <p:nvPr/>
          </p:nvSpPr>
          <p:spPr>
            <a:xfrm>
              <a:off x="8048626" y="2068115"/>
              <a:ext cx="2047874" cy="2721769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Google Shape;434;p54">
              <a:extLst>
                <a:ext uri="{FF2B5EF4-FFF2-40B4-BE49-F238E27FC236}">
                  <a16:creationId xmlns:a16="http://schemas.microsoft.com/office/drawing/2014/main" id="{F767E54D-0B93-44EF-6F73-69BCB6A5B4D2}"/>
                </a:ext>
              </a:extLst>
            </p:cNvPr>
            <p:cNvSpPr/>
            <p:nvPr/>
          </p:nvSpPr>
          <p:spPr>
            <a:xfrm>
              <a:off x="7970044" y="2135981"/>
              <a:ext cx="2205038" cy="2721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Google Shape;435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BFAA6634-510B-AA1D-0643-017A335A72E8}"/>
              </a:ext>
            </a:extLst>
          </p:cNvPr>
          <p:cNvSpPr txBox="1"/>
          <p:nvPr/>
        </p:nvSpPr>
        <p:spPr>
          <a:xfrm>
            <a:off x="4027444" y="4093592"/>
            <a:ext cx="207733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Policy Instruments</a:t>
            </a:r>
            <a:endParaRPr lang="zh-CN" altLang="en-US" sz="2000" b="1" dirty="0">
              <a:solidFill>
                <a:srgbClr val="1A2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serrat"/>
              <a:cs typeface="+mn-ea"/>
              <a:sym typeface="+mn-lt"/>
            </a:endParaRPr>
          </a:p>
        </p:txBody>
      </p:sp>
      <p:sp>
        <p:nvSpPr>
          <p:cNvPr id="17" name="Google Shape;436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B51B1DF7-B96A-842D-1515-F47CA1F4AD39}"/>
              </a:ext>
            </a:extLst>
          </p:cNvPr>
          <p:cNvSpPr txBox="1"/>
          <p:nvPr/>
        </p:nvSpPr>
        <p:spPr>
          <a:xfrm>
            <a:off x="3903218" y="4771523"/>
            <a:ext cx="218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164194"/>
                </a:solidFill>
                <a:latin typeface="Monserrat"/>
                <a:cs typeface="+mn-ea"/>
                <a:sym typeface="+mn-lt"/>
              </a:rPr>
              <a:t>https://greenpolicylab.interreg-euro-med.eu/catalogue</a:t>
            </a:r>
            <a:endParaRPr lang="zh-CN" altLang="en-US" sz="1400" dirty="0">
              <a:solidFill>
                <a:srgbClr val="164194"/>
              </a:solidFill>
              <a:latin typeface="Monserrat"/>
              <a:cs typeface="+mn-ea"/>
              <a:sym typeface="+mn-lt"/>
            </a:endParaRPr>
          </a:p>
        </p:txBody>
      </p:sp>
      <p:grpSp>
        <p:nvGrpSpPr>
          <p:cNvPr id="18" name="Google Shape;437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CE43DCAA-1208-6E8D-550C-B9CEF07B321D}"/>
              </a:ext>
            </a:extLst>
          </p:cNvPr>
          <p:cNvGrpSpPr/>
          <p:nvPr/>
        </p:nvGrpSpPr>
        <p:grpSpPr>
          <a:xfrm>
            <a:off x="6441441" y="2648159"/>
            <a:ext cx="2205038" cy="2858692"/>
            <a:chOff x="7970044" y="1999058"/>
            <a:chExt cx="2205038" cy="2858692"/>
          </a:xfrm>
        </p:grpSpPr>
        <p:sp>
          <p:nvSpPr>
            <p:cNvPr id="19" name="Google Shape;438;p54">
              <a:extLst>
                <a:ext uri="{FF2B5EF4-FFF2-40B4-BE49-F238E27FC236}">
                  <a16:creationId xmlns:a16="http://schemas.microsoft.com/office/drawing/2014/main" id="{02FE733E-D464-6960-F365-ECF315C97FD2}"/>
                </a:ext>
              </a:extLst>
            </p:cNvPr>
            <p:cNvSpPr/>
            <p:nvPr/>
          </p:nvSpPr>
          <p:spPr>
            <a:xfrm>
              <a:off x="8115301" y="1999058"/>
              <a:ext cx="1914524" cy="2721769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Google Shape;439;p54">
              <a:extLst>
                <a:ext uri="{FF2B5EF4-FFF2-40B4-BE49-F238E27FC236}">
                  <a16:creationId xmlns:a16="http://schemas.microsoft.com/office/drawing/2014/main" id="{D64760B7-CDFC-E2CC-E674-3E0CDDB75B1D}"/>
                </a:ext>
              </a:extLst>
            </p:cNvPr>
            <p:cNvSpPr/>
            <p:nvPr/>
          </p:nvSpPr>
          <p:spPr>
            <a:xfrm>
              <a:off x="8048626" y="2068115"/>
              <a:ext cx="2047874" cy="2721769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Google Shape;440;p54">
              <a:extLst>
                <a:ext uri="{FF2B5EF4-FFF2-40B4-BE49-F238E27FC236}">
                  <a16:creationId xmlns:a16="http://schemas.microsoft.com/office/drawing/2014/main" id="{4AF2D962-9516-A80C-93FC-125DE1F80CA4}"/>
                </a:ext>
              </a:extLst>
            </p:cNvPr>
            <p:cNvSpPr/>
            <p:nvPr/>
          </p:nvSpPr>
          <p:spPr>
            <a:xfrm>
              <a:off x="7970044" y="2135981"/>
              <a:ext cx="2205038" cy="2721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Google Shape;441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31ABC23F-666C-C844-674B-5278B253B568}"/>
              </a:ext>
            </a:extLst>
          </p:cNvPr>
          <p:cNvSpPr txBox="1"/>
          <p:nvPr/>
        </p:nvSpPr>
        <p:spPr>
          <a:xfrm>
            <a:off x="6870700" y="4093592"/>
            <a:ext cx="13062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Policy Map</a:t>
            </a:r>
            <a:endParaRPr lang="zh-CN" altLang="en-US" sz="2000" b="1" dirty="0">
              <a:solidFill>
                <a:srgbClr val="1A2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serrat"/>
              <a:cs typeface="+mn-ea"/>
              <a:sym typeface="+mn-lt"/>
            </a:endParaRPr>
          </a:p>
        </p:txBody>
      </p:sp>
      <p:sp>
        <p:nvSpPr>
          <p:cNvPr id="23" name="Google Shape;442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4159D2F7-4F15-B195-B025-B85E45DD44B0}"/>
              </a:ext>
            </a:extLst>
          </p:cNvPr>
          <p:cNvSpPr txBox="1"/>
          <p:nvPr/>
        </p:nvSpPr>
        <p:spPr>
          <a:xfrm>
            <a:off x="6423889" y="4790290"/>
            <a:ext cx="218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164194"/>
                </a:solidFill>
                <a:latin typeface="Monserrat"/>
                <a:cs typeface="+mn-ea"/>
                <a:sym typeface="+mn-lt"/>
              </a:rPr>
              <a:t>https://greenpolicylab.interreg-euro-med.eu/map</a:t>
            </a:r>
            <a:endParaRPr lang="zh-CN" altLang="en-US" sz="1400" dirty="0">
              <a:solidFill>
                <a:srgbClr val="164194"/>
              </a:solidFill>
              <a:latin typeface="Monserrat"/>
              <a:cs typeface="+mn-ea"/>
              <a:sym typeface="+mn-lt"/>
            </a:endParaRPr>
          </a:p>
        </p:txBody>
      </p:sp>
      <p:grpSp>
        <p:nvGrpSpPr>
          <p:cNvPr id="24" name="Google Shape;443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EF9253B8-A45F-A436-C38C-C1501B2028AD}"/>
              </a:ext>
            </a:extLst>
          </p:cNvPr>
          <p:cNvGrpSpPr/>
          <p:nvPr/>
        </p:nvGrpSpPr>
        <p:grpSpPr>
          <a:xfrm>
            <a:off x="9000695" y="2648159"/>
            <a:ext cx="2205038" cy="2858692"/>
            <a:chOff x="7970044" y="1999058"/>
            <a:chExt cx="2205038" cy="2858692"/>
          </a:xfrm>
        </p:grpSpPr>
        <p:sp>
          <p:nvSpPr>
            <p:cNvPr id="25" name="Google Shape;444;p54">
              <a:extLst>
                <a:ext uri="{FF2B5EF4-FFF2-40B4-BE49-F238E27FC236}">
                  <a16:creationId xmlns:a16="http://schemas.microsoft.com/office/drawing/2014/main" id="{184E1A18-9FBE-0B35-42AF-A94AB925B5E1}"/>
                </a:ext>
              </a:extLst>
            </p:cNvPr>
            <p:cNvSpPr/>
            <p:nvPr/>
          </p:nvSpPr>
          <p:spPr>
            <a:xfrm>
              <a:off x="8115301" y="1999058"/>
              <a:ext cx="1914524" cy="2721769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Google Shape;445;p54">
              <a:extLst>
                <a:ext uri="{FF2B5EF4-FFF2-40B4-BE49-F238E27FC236}">
                  <a16:creationId xmlns:a16="http://schemas.microsoft.com/office/drawing/2014/main" id="{C64AEB36-25FA-0831-B9B0-6F4FAE7DB82F}"/>
                </a:ext>
              </a:extLst>
            </p:cNvPr>
            <p:cNvSpPr/>
            <p:nvPr/>
          </p:nvSpPr>
          <p:spPr>
            <a:xfrm>
              <a:off x="8048626" y="2068115"/>
              <a:ext cx="2047874" cy="2721769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446;p54">
              <a:extLst>
                <a:ext uri="{FF2B5EF4-FFF2-40B4-BE49-F238E27FC236}">
                  <a16:creationId xmlns:a16="http://schemas.microsoft.com/office/drawing/2014/main" id="{3BABD169-9F3F-342D-56F2-7D784CD486DE}"/>
                </a:ext>
              </a:extLst>
            </p:cNvPr>
            <p:cNvSpPr/>
            <p:nvPr/>
          </p:nvSpPr>
          <p:spPr>
            <a:xfrm>
              <a:off x="7970044" y="2135981"/>
              <a:ext cx="2205038" cy="27217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Google Shape;447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D750C3DC-7E06-3C16-65EE-D21AAE0B9A80}"/>
              </a:ext>
            </a:extLst>
          </p:cNvPr>
          <p:cNvSpPr txBox="1"/>
          <p:nvPr/>
        </p:nvSpPr>
        <p:spPr>
          <a:xfrm>
            <a:off x="9281732" y="4093592"/>
            <a:ext cx="167090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Policy Windows</a:t>
            </a:r>
            <a:endParaRPr lang="zh-CN" altLang="en-US" sz="2000" b="1" dirty="0">
              <a:solidFill>
                <a:srgbClr val="1A2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serrat"/>
              <a:cs typeface="+mn-ea"/>
              <a:sym typeface="+mn-lt"/>
            </a:endParaRPr>
          </a:p>
        </p:txBody>
      </p:sp>
      <p:sp>
        <p:nvSpPr>
          <p:cNvPr id="29" name="Google Shape;448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2D4602D5-7E45-C8BF-BDC6-6324321094B9}"/>
              </a:ext>
            </a:extLst>
          </p:cNvPr>
          <p:cNvSpPr txBox="1"/>
          <p:nvPr/>
        </p:nvSpPr>
        <p:spPr>
          <a:xfrm>
            <a:off x="8983143" y="4771523"/>
            <a:ext cx="218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164194"/>
                </a:solidFill>
                <a:latin typeface="Monserrat"/>
                <a:cs typeface="+mn-ea"/>
                <a:sym typeface="+mn-lt"/>
              </a:rPr>
              <a:t>https://greenpolicylab.interreg-euro-med.eu/policy-windows</a:t>
            </a:r>
            <a:endParaRPr lang="zh-CN" altLang="en-US" sz="1400" dirty="0">
              <a:solidFill>
                <a:srgbClr val="164194"/>
              </a:solidFill>
              <a:latin typeface="Monserrat"/>
              <a:cs typeface="+mn-ea"/>
              <a:sym typeface="+mn-lt"/>
            </a:endParaRPr>
          </a:p>
        </p:txBody>
      </p:sp>
      <p:sp>
        <p:nvSpPr>
          <p:cNvPr id="30" name="Google Shape;453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656206B5-E3FB-4183-E51E-BD9A8FAA90B8}"/>
              </a:ext>
            </a:extLst>
          </p:cNvPr>
          <p:cNvSpPr/>
          <p:nvPr/>
        </p:nvSpPr>
        <p:spPr>
          <a:xfrm>
            <a:off x="1322933" y="5458474"/>
            <a:ext cx="2205038" cy="48375"/>
          </a:xfrm>
          <a:prstGeom prst="rect">
            <a:avLst/>
          </a:prstGeom>
          <a:solidFill>
            <a:srgbClr val="1A2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Google Shape;454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B7A4F682-9329-DCC1-5ECD-361A38974A7A}"/>
              </a:ext>
            </a:extLst>
          </p:cNvPr>
          <p:cNvSpPr/>
          <p:nvPr/>
        </p:nvSpPr>
        <p:spPr>
          <a:xfrm>
            <a:off x="3882187" y="5458474"/>
            <a:ext cx="2205038" cy="48375"/>
          </a:xfrm>
          <a:prstGeom prst="rect">
            <a:avLst/>
          </a:prstGeom>
          <a:solidFill>
            <a:srgbClr val="00A6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455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C0072A63-B30A-654D-7122-7A75AC58C216}"/>
              </a:ext>
            </a:extLst>
          </p:cNvPr>
          <p:cNvSpPr/>
          <p:nvPr/>
        </p:nvSpPr>
        <p:spPr>
          <a:xfrm>
            <a:off x="6441441" y="5458474"/>
            <a:ext cx="2205038" cy="48375"/>
          </a:xfrm>
          <a:prstGeom prst="rect">
            <a:avLst/>
          </a:prstGeom>
          <a:solidFill>
            <a:srgbClr val="1A2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Google Shape;456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D85D48F9-354D-6863-1F33-510ED6C15FCB}"/>
              </a:ext>
            </a:extLst>
          </p:cNvPr>
          <p:cNvSpPr/>
          <p:nvPr/>
        </p:nvSpPr>
        <p:spPr>
          <a:xfrm>
            <a:off x="9000695" y="5458474"/>
            <a:ext cx="2205038" cy="48375"/>
          </a:xfrm>
          <a:prstGeom prst="rect">
            <a:avLst/>
          </a:prstGeom>
          <a:solidFill>
            <a:srgbClr val="00A6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图片占位符 6">
            <a:extLst>
              <a:ext uri="{FF2B5EF4-FFF2-40B4-BE49-F238E27FC236}">
                <a16:creationId xmlns:a16="http://schemas.microsoft.com/office/drawing/2014/main" id="{1989C7CD-F9BF-759D-C38D-62A26E1D21A9}"/>
              </a:ext>
            </a:extLst>
          </p:cNvPr>
          <p:cNvSpPr txBox="1">
            <a:spLocks/>
          </p:cNvSpPr>
          <p:nvPr/>
        </p:nvSpPr>
        <p:spPr>
          <a:xfrm>
            <a:off x="1876892" y="3022828"/>
            <a:ext cx="1090642" cy="1090642"/>
          </a:xfrm>
          <a:custGeom>
            <a:avLst/>
            <a:gdLst>
              <a:gd name="connsiteX0" fmla="*/ 545321 w 1090642"/>
              <a:gd name="connsiteY0" fmla="*/ 0 h 1090642"/>
              <a:gd name="connsiteX1" fmla="*/ 1090642 w 1090642"/>
              <a:gd name="connsiteY1" fmla="*/ 545321 h 1090642"/>
              <a:gd name="connsiteX2" fmla="*/ 545321 w 1090642"/>
              <a:gd name="connsiteY2" fmla="*/ 1090642 h 1090642"/>
              <a:gd name="connsiteX3" fmla="*/ 0 w 1090642"/>
              <a:gd name="connsiteY3" fmla="*/ 545321 h 1090642"/>
              <a:gd name="connsiteX4" fmla="*/ 545321 w 1090642"/>
              <a:gd name="connsiteY4" fmla="*/ 0 h 10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42" h="1090642">
                <a:moveTo>
                  <a:pt x="545321" y="0"/>
                </a:moveTo>
                <a:cubicBezTo>
                  <a:pt x="846493" y="0"/>
                  <a:pt x="1090642" y="244149"/>
                  <a:pt x="1090642" y="545321"/>
                </a:cubicBezTo>
                <a:cubicBezTo>
                  <a:pt x="1090642" y="846493"/>
                  <a:pt x="846493" y="1090642"/>
                  <a:pt x="545321" y="1090642"/>
                </a:cubicBezTo>
                <a:cubicBezTo>
                  <a:pt x="244149" y="1090642"/>
                  <a:pt x="0" y="846493"/>
                  <a:pt x="0" y="545321"/>
                </a:cubicBezTo>
                <a:cubicBezTo>
                  <a:pt x="0" y="244149"/>
                  <a:pt x="244149" y="0"/>
                  <a:pt x="545321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sx="102000" sy="102000" algn="ctr" rotWithShape="0">
              <a:srgbClr val="000000">
                <a:alpha val="13725"/>
              </a:srgbClr>
            </a:outerShdw>
          </a:effectLst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00" kern="1200">
                <a:solidFill>
                  <a:schemeClr val="tx1">
                    <a:alpha val="73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图片占位符 8">
            <a:extLst>
              <a:ext uri="{FF2B5EF4-FFF2-40B4-BE49-F238E27FC236}">
                <a16:creationId xmlns:a16="http://schemas.microsoft.com/office/drawing/2014/main" id="{6D86810F-D6B8-6EFD-E8E0-2CA4FF50E620}"/>
              </a:ext>
            </a:extLst>
          </p:cNvPr>
          <p:cNvSpPr txBox="1">
            <a:spLocks/>
          </p:cNvSpPr>
          <p:nvPr/>
        </p:nvSpPr>
        <p:spPr>
          <a:xfrm>
            <a:off x="4436146" y="3022828"/>
            <a:ext cx="1090642" cy="1090642"/>
          </a:xfrm>
          <a:custGeom>
            <a:avLst/>
            <a:gdLst>
              <a:gd name="connsiteX0" fmla="*/ 545321 w 1090642"/>
              <a:gd name="connsiteY0" fmla="*/ 0 h 1090642"/>
              <a:gd name="connsiteX1" fmla="*/ 1090642 w 1090642"/>
              <a:gd name="connsiteY1" fmla="*/ 545321 h 1090642"/>
              <a:gd name="connsiteX2" fmla="*/ 545321 w 1090642"/>
              <a:gd name="connsiteY2" fmla="*/ 1090642 h 1090642"/>
              <a:gd name="connsiteX3" fmla="*/ 0 w 1090642"/>
              <a:gd name="connsiteY3" fmla="*/ 545321 h 1090642"/>
              <a:gd name="connsiteX4" fmla="*/ 545321 w 1090642"/>
              <a:gd name="connsiteY4" fmla="*/ 0 h 10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42" h="1090642">
                <a:moveTo>
                  <a:pt x="545321" y="0"/>
                </a:moveTo>
                <a:cubicBezTo>
                  <a:pt x="846493" y="0"/>
                  <a:pt x="1090642" y="244149"/>
                  <a:pt x="1090642" y="545321"/>
                </a:cubicBezTo>
                <a:cubicBezTo>
                  <a:pt x="1090642" y="846493"/>
                  <a:pt x="846493" y="1090642"/>
                  <a:pt x="545321" y="1090642"/>
                </a:cubicBezTo>
                <a:cubicBezTo>
                  <a:pt x="244149" y="1090642"/>
                  <a:pt x="0" y="846493"/>
                  <a:pt x="0" y="545321"/>
                </a:cubicBezTo>
                <a:cubicBezTo>
                  <a:pt x="0" y="244149"/>
                  <a:pt x="244149" y="0"/>
                  <a:pt x="545321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sx="102000" sy="102000" algn="ctr" rotWithShape="0">
              <a:srgbClr val="000000">
                <a:alpha val="13725"/>
              </a:srgbClr>
            </a:outerShdw>
          </a:effectLst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00" kern="1200">
                <a:solidFill>
                  <a:schemeClr val="tx1">
                    <a:alpha val="73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图片占位符 9">
            <a:extLst>
              <a:ext uri="{FF2B5EF4-FFF2-40B4-BE49-F238E27FC236}">
                <a16:creationId xmlns:a16="http://schemas.microsoft.com/office/drawing/2014/main" id="{8FCCFC37-6F88-3AB3-53A0-4CADA19FF132}"/>
              </a:ext>
            </a:extLst>
          </p:cNvPr>
          <p:cNvSpPr txBox="1">
            <a:spLocks/>
          </p:cNvSpPr>
          <p:nvPr/>
        </p:nvSpPr>
        <p:spPr>
          <a:xfrm>
            <a:off x="7001878" y="3022828"/>
            <a:ext cx="1090642" cy="1090642"/>
          </a:xfrm>
          <a:custGeom>
            <a:avLst/>
            <a:gdLst>
              <a:gd name="connsiteX0" fmla="*/ 545321 w 1090642"/>
              <a:gd name="connsiteY0" fmla="*/ 0 h 1090642"/>
              <a:gd name="connsiteX1" fmla="*/ 1090642 w 1090642"/>
              <a:gd name="connsiteY1" fmla="*/ 545321 h 1090642"/>
              <a:gd name="connsiteX2" fmla="*/ 545321 w 1090642"/>
              <a:gd name="connsiteY2" fmla="*/ 1090642 h 1090642"/>
              <a:gd name="connsiteX3" fmla="*/ 0 w 1090642"/>
              <a:gd name="connsiteY3" fmla="*/ 545321 h 1090642"/>
              <a:gd name="connsiteX4" fmla="*/ 545321 w 1090642"/>
              <a:gd name="connsiteY4" fmla="*/ 0 h 10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42" h="1090642">
                <a:moveTo>
                  <a:pt x="545321" y="0"/>
                </a:moveTo>
                <a:cubicBezTo>
                  <a:pt x="846493" y="0"/>
                  <a:pt x="1090642" y="244149"/>
                  <a:pt x="1090642" y="545321"/>
                </a:cubicBezTo>
                <a:cubicBezTo>
                  <a:pt x="1090642" y="846493"/>
                  <a:pt x="846493" y="1090642"/>
                  <a:pt x="545321" y="1090642"/>
                </a:cubicBezTo>
                <a:cubicBezTo>
                  <a:pt x="244149" y="1090642"/>
                  <a:pt x="0" y="846493"/>
                  <a:pt x="0" y="545321"/>
                </a:cubicBezTo>
                <a:cubicBezTo>
                  <a:pt x="0" y="244149"/>
                  <a:pt x="244149" y="0"/>
                  <a:pt x="545321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sx="102000" sy="102000" algn="ctr" rotWithShape="0">
              <a:srgbClr val="000000">
                <a:alpha val="13725"/>
              </a:srgbClr>
            </a:outerShdw>
          </a:effectLst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00" kern="1200">
                <a:solidFill>
                  <a:schemeClr val="tx1">
                    <a:alpha val="73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图片占位符 10">
            <a:extLst>
              <a:ext uri="{FF2B5EF4-FFF2-40B4-BE49-F238E27FC236}">
                <a16:creationId xmlns:a16="http://schemas.microsoft.com/office/drawing/2014/main" id="{6D63A43E-1C6F-531F-0ABE-FBAAF2703E44}"/>
              </a:ext>
            </a:extLst>
          </p:cNvPr>
          <p:cNvSpPr txBox="1">
            <a:spLocks/>
          </p:cNvSpPr>
          <p:nvPr/>
        </p:nvSpPr>
        <p:spPr>
          <a:xfrm>
            <a:off x="9561132" y="3022828"/>
            <a:ext cx="1090642" cy="1090642"/>
          </a:xfrm>
          <a:custGeom>
            <a:avLst/>
            <a:gdLst>
              <a:gd name="connsiteX0" fmla="*/ 545321 w 1090642"/>
              <a:gd name="connsiteY0" fmla="*/ 0 h 1090642"/>
              <a:gd name="connsiteX1" fmla="*/ 1090642 w 1090642"/>
              <a:gd name="connsiteY1" fmla="*/ 545321 h 1090642"/>
              <a:gd name="connsiteX2" fmla="*/ 545321 w 1090642"/>
              <a:gd name="connsiteY2" fmla="*/ 1090642 h 1090642"/>
              <a:gd name="connsiteX3" fmla="*/ 0 w 1090642"/>
              <a:gd name="connsiteY3" fmla="*/ 545321 h 1090642"/>
              <a:gd name="connsiteX4" fmla="*/ 545321 w 1090642"/>
              <a:gd name="connsiteY4" fmla="*/ 0 h 10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42" h="1090642">
                <a:moveTo>
                  <a:pt x="545321" y="0"/>
                </a:moveTo>
                <a:cubicBezTo>
                  <a:pt x="846493" y="0"/>
                  <a:pt x="1090642" y="244149"/>
                  <a:pt x="1090642" y="545321"/>
                </a:cubicBezTo>
                <a:cubicBezTo>
                  <a:pt x="1090642" y="846493"/>
                  <a:pt x="846493" y="1090642"/>
                  <a:pt x="545321" y="1090642"/>
                </a:cubicBezTo>
                <a:cubicBezTo>
                  <a:pt x="244149" y="1090642"/>
                  <a:pt x="0" y="846493"/>
                  <a:pt x="0" y="545321"/>
                </a:cubicBezTo>
                <a:cubicBezTo>
                  <a:pt x="0" y="244149"/>
                  <a:pt x="244149" y="0"/>
                  <a:pt x="545321" y="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sx="102000" sy="102000" algn="ctr" rotWithShape="0">
              <a:srgbClr val="000000">
                <a:alpha val="13725"/>
              </a:srgbClr>
            </a:outerShdw>
          </a:effectLst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00" kern="1200">
                <a:solidFill>
                  <a:schemeClr val="tx1">
                    <a:alpha val="73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58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9000" decel="81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9000" decel="81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19000" decel="8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9000" decel="8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84BC-7A46-3D2C-BE23-C5593C24B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425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3A5B0EC7-9390-A765-F103-9B35A2A3EB7C}"/>
              </a:ext>
            </a:extLst>
          </p:cNvPr>
          <p:cNvGrpSpPr/>
          <p:nvPr/>
        </p:nvGrpSpPr>
        <p:grpSpPr>
          <a:xfrm>
            <a:off x="192633" y="171659"/>
            <a:ext cx="2205038" cy="2278084"/>
            <a:chOff x="1154600" y="3053381"/>
            <a:chExt cx="2205038" cy="2721769"/>
          </a:xfrm>
        </p:grpSpPr>
        <p:sp>
          <p:nvSpPr>
            <p:cNvPr id="29" name="Google Shape;426;p54">
              <a:extLst>
                <a:ext uri="{FF2B5EF4-FFF2-40B4-BE49-F238E27FC236}">
                  <a16:creationId xmlns:a16="http://schemas.microsoft.com/office/drawing/2014/main" id="{E9D0E47D-9A5B-CA39-4047-758C1FB86A8D}"/>
                </a:ext>
              </a:extLst>
            </p:cNvPr>
            <p:cNvSpPr/>
            <p:nvPr/>
          </p:nvSpPr>
          <p:spPr>
            <a:xfrm>
              <a:off x="1299857" y="3053381"/>
              <a:ext cx="1914524" cy="2721769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427;p54">
              <a:extLst>
                <a:ext uri="{FF2B5EF4-FFF2-40B4-BE49-F238E27FC236}">
                  <a16:creationId xmlns:a16="http://schemas.microsoft.com/office/drawing/2014/main" id="{58E648D9-E8A8-1463-61C7-771B4003DF42}"/>
                </a:ext>
              </a:extLst>
            </p:cNvPr>
            <p:cNvSpPr/>
            <p:nvPr/>
          </p:nvSpPr>
          <p:spPr>
            <a:xfrm>
              <a:off x="1233182" y="3122438"/>
              <a:ext cx="2047874" cy="2453103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Google Shape;428;p54">
              <a:extLst>
                <a:ext uri="{FF2B5EF4-FFF2-40B4-BE49-F238E27FC236}">
                  <a16:creationId xmlns:a16="http://schemas.microsoft.com/office/drawing/2014/main" id="{190B7C6A-B9A0-7C54-C053-7D9813BAC496}"/>
                </a:ext>
              </a:extLst>
            </p:cNvPr>
            <p:cNvSpPr/>
            <p:nvPr/>
          </p:nvSpPr>
          <p:spPr>
            <a:xfrm>
              <a:off x="1154600" y="3190304"/>
              <a:ext cx="2205038" cy="2370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Google Shape;429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69170CE0-F72C-CA3D-1048-68A423E7711D}"/>
              </a:ext>
            </a:extLst>
          </p:cNvPr>
          <p:cNvSpPr txBox="1"/>
          <p:nvPr/>
        </p:nvSpPr>
        <p:spPr>
          <a:xfrm>
            <a:off x="203090" y="1617092"/>
            <a:ext cx="2184125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Working Space</a:t>
            </a:r>
          </a:p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Community</a:t>
            </a:r>
            <a:endParaRPr lang="zh-CN" altLang="en-US" sz="2000" b="1" dirty="0">
              <a:solidFill>
                <a:srgbClr val="1A2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serrat"/>
              <a:cs typeface="+mn-ea"/>
              <a:sym typeface="+mn-lt"/>
            </a:endParaRPr>
          </a:p>
        </p:txBody>
      </p:sp>
      <p:sp>
        <p:nvSpPr>
          <p:cNvPr id="34" name="Google Shape;453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61132E3C-8906-FC42-0B31-A80EEB1CD55C}"/>
              </a:ext>
            </a:extLst>
          </p:cNvPr>
          <p:cNvSpPr/>
          <p:nvPr/>
        </p:nvSpPr>
        <p:spPr>
          <a:xfrm>
            <a:off x="192633" y="2270472"/>
            <a:ext cx="2205038" cy="48375"/>
          </a:xfrm>
          <a:prstGeom prst="rect">
            <a:avLst/>
          </a:prstGeom>
          <a:solidFill>
            <a:srgbClr val="1A2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图片占位符 6">
            <a:extLst>
              <a:ext uri="{FF2B5EF4-FFF2-40B4-BE49-F238E27FC236}">
                <a16:creationId xmlns:a16="http://schemas.microsoft.com/office/drawing/2014/main" id="{FB5C1244-DC0B-FB4D-2ADD-C7F305BA939A}"/>
              </a:ext>
            </a:extLst>
          </p:cNvPr>
          <p:cNvSpPr txBox="1">
            <a:spLocks/>
          </p:cNvSpPr>
          <p:nvPr/>
        </p:nvSpPr>
        <p:spPr>
          <a:xfrm>
            <a:off x="746592" y="546328"/>
            <a:ext cx="1090642" cy="1090642"/>
          </a:xfrm>
          <a:custGeom>
            <a:avLst/>
            <a:gdLst>
              <a:gd name="connsiteX0" fmla="*/ 545321 w 1090642"/>
              <a:gd name="connsiteY0" fmla="*/ 0 h 1090642"/>
              <a:gd name="connsiteX1" fmla="*/ 1090642 w 1090642"/>
              <a:gd name="connsiteY1" fmla="*/ 545321 h 1090642"/>
              <a:gd name="connsiteX2" fmla="*/ 545321 w 1090642"/>
              <a:gd name="connsiteY2" fmla="*/ 1090642 h 1090642"/>
              <a:gd name="connsiteX3" fmla="*/ 0 w 1090642"/>
              <a:gd name="connsiteY3" fmla="*/ 545321 h 1090642"/>
              <a:gd name="connsiteX4" fmla="*/ 545321 w 1090642"/>
              <a:gd name="connsiteY4" fmla="*/ 0 h 10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42" h="1090642">
                <a:moveTo>
                  <a:pt x="545321" y="0"/>
                </a:moveTo>
                <a:cubicBezTo>
                  <a:pt x="846493" y="0"/>
                  <a:pt x="1090642" y="244149"/>
                  <a:pt x="1090642" y="545321"/>
                </a:cubicBezTo>
                <a:cubicBezTo>
                  <a:pt x="1090642" y="846493"/>
                  <a:pt x="846493" y="1090642"/>
                  <a:pt x="545321" y="1090642"/>
                </a:cubicBezTo>
                <a:cubicBezTo>
                  <a:pt x="244149" y="1090642"/>
                  <a:pt x="0" y="846493"/>
                  <a:pt x="0" y="545321"/>
                </a:cubicBezTo>
                <a:cubicBezTo>
                  <a:pt x="0" y="244149"/>
                  <a:pt x="244149" y="0"/>
                  <a:pt x="545321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sx="102000" sy="102000" algn="ctr" rotWithShape="0">
              <a:srgbClr val="000000">
                <a:alpha val="13725"/>
              </a:srgbClr>
            </a:outerShdw>
          </a:effectLst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00" kern="1200">
                <a:solidFill>
                  <a:schemeClr val="tx1">
                    <a:alpha val="73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716D38-80E7-640F-2AB0-B5C04C0A9130}"/>
              </a:ext>
            </a:extLst>
          </p:cNvPr>
          <p:cNvSpPr txBox="1"/>
          <p:nvPr/>
        </p:nvSpPr>
        <p:spPr>
          <a:xfrm>
            <a:off x="2481493" y="1082344"/>
            <a:ext cx="9523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64194"/>
                </a:solidFill>
                <a:latin typeface="Montserrat" panose="00000500000000000000" pitchFamily="2" charset="0"/>
              </a:rPr>
              <a:t>A working space for Green Living Areas to discuss policy-related issues with the community, the core group, the external stakeholders and policy-makers.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46ED08-8304-EED9-E15A-66150A7862C4}"/>
              </a:ext>
            </a:extLst>
          </p:cNvPr>
          <p:cNvGrpSpPr/>
          <p:nvPr/>
        </p:nvGrpSpPr>
        <p:grpSpPr>
          <a:xfrm>
            <a:off x="162389" y="2357194"/>
            <a:ext cx="4338424" cy="634227"/>
            <a:chOff x="1837234" y="3175885"/>
            <a:chExt cx="4338424" cy="634227"/>
          </a:xfrm>
        </p:grpSpPr>
        <p:pic>
          <p:nvPicPr>
            <p:cNvPr id="48" name="Picture 47" descr="A green and white circle with a person on a bicycle&#10;&#10;AI-generated content may be incorrect.">
              <a:extLst>
                <a:ext uri="{FF2B5EF4-FFF2-40B4-BE49-F238E27FC236}">
                  <a16:creationId xmlns:a16="http://schemas.microsoft.com/office/drawing/2014/main" id="{8A24CDE9-34C1-09C5-B61D-F3D79A63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234" y="3175885"/>
              <a:ext cx="634695" cy="63422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D2D97E-6B4D-E3EE-364C-E2901ECA211D}"/>
                </a:ext>
              </a:extLst>
            </p:cNvPr>
            <p:cNvSpPr txBox="1"/>
            <p:nvPr/>
          </p:nvSpPr>
          <p:spPr>
            <a:xfrm>
              <a:off x="2546187" y="3220333"/>
              <a:ext cx="3629471" cy="419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Working Group 1</a:t>
              </a:r>
              <a:r>
                <a:rPr lang="en-US" sz="1600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: Green Mobility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AE8EA5-1AD4-5781-2A64-6D480F16EBAD}"/>
              </a:ext>
            </a:extLst>
          </p:cNvPr>
          <p:cNvGrpSpPr/>
          <p:nvPr/>
        </p:nvGrpSpPr>
        <p:grpSpPr>
          <a:xfrm>
            <a:off x="6585703" y="2318847"/>
            <a:ext cx="6962002" cy="639569"/>
            <a:chOff x="1832359" y="4115743"/>
            <a:chExt cx="6962002" cy="639569"/>
          </a:xfrm>
        </p:grpSpPr>
        <p:pic>
          <p:nvPicPr>
            <p:cNvPr id="46" name="Picture 45" descr="A blue and white circle with a solar panel and sun&#10;&#10;AI-generated content may be incorrect.">
              <a:extLst>
                <a:ext uri="{FF2B5EF4-FFF2-40B4-BE49-F238E27FC236}">
                  <a16:creationId xmlns:a16="http://schemas.microsoft.com/office/drawing/2014/main" id="{534A90AC-15A4-CE89-102C-E9C39869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359" y="4115743"/>
              <a:ext cx="639569" cy="63956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CD075D8-6750-36FA-C498-80DEDA45C5AF}"/>
                </a:ext>
              </a:extLst>
            </p:cNvPr>
            <p:cNvSpPr txBox="1"/>
            <p:nvPr/>
          </p:nvSpPr>
          <p:spPr>
            <a:xfrm>
              <a:off x="2550511" y="4155157"/>
              <a:ext cx="6243850" cy="419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Working Group 2: </a:t>
              </a:r>
              <a:r>
                <a:rPr lang="en-US" sz="1600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Green Energy Systems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F5E543-8CBA-5D92-4F3E-A96DAAB363EA}"/>
              </a:ext>
            </a:extLst>
          </p:cNvPr>
          <p:cNvGrpSpPr/>
          <p:nvPr/>
        </p:nvGrpSpPr>
        <p:grpSpPr>
          <a:xfrm>
            <a:off x="162389" y="2631460"/>
            <a:ext cx="6607121" cy="1527982"/>
            <a:chOff x="1826918" y="4519501"/>
            <a:chExt cx="6607121" cy="1527982"/>
          </a:xfrm>
        </p:grpSpPr>
        <p:pic>
          <p:nvPicPr>
            <p:cNvPr id="44" name="Picture 43" descr="A circular icon with buildings and houses&#10;&#10;AI-generated content may be incorrect.">
              <a:extLst>
                <a:ext uri="{FF2B5EF4-FFF2-40B4-BE49-F238E27FC236}">
                  <a16:creationId xmlns:a16="http://schemas.microsoft.com/office/drawing/2014/main" id="{706A223E-EEF5-6DC3-CB5B-1C3DDB070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918" y="4970321"/>
              <a:ext cx="639569" cy="63956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D59B69-A718-EA9E-0287-9EA05C29F5FE}"/>
                </a:ext>
              </a:extLst>
            </p:cNvPr>
            <p:cNvSpPr txBox="1"/>
            <p:nvPr/>
          </p:nvSpPr>
          <p:spPr>
            <a:xfrm>
              <a:off x="2544546" y="4519501"/>
              <a:ext cx="5889493" cy="15279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6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Working Group 3: </a:t>
              </a:r>
              <a:r>
                <a:rPr lang="en-US" sz="1600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Green &amp; Climate Change Resilient Spatial Planning</a:t>
              </a:r>
            </a:p>
            <a:p>
              <a:pPr>
                <a:lnSpc>
                  <a:spcPct val="150000"/>
                </a:lnSpc>
              </a:pPr>
              <a:endParaRPr lang="en-US" sz="16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AA32726-98A5-44DC-F646-0ABD046EF87C}"/>
              </a:ext>
            </a:extLst>
          </p:cNvPr>
          <p:cNvGrpSpPr/>
          <p:nvPr/>
        </p:nvGrpSpPr>
        <p:grpSpPr>
          <a:xfrm>
            <a:off x="6585703" y="2993204"/>
            <a:ext cx="4804697" cy="1174546"/>
            <a:chOff x="1836684" y="5872135"/>
            <a:chExt cx="4804697" cy="1174546"/>
          </a:xfrm>
        </p:grpSpPr>
        <p:pic>
          <p:nvPicPr>
            <p:cNvPr id="42" name="Picture 41" descr="A circular logo with people and a plant&#10;&#10;AI-generated content may be incorrect.">
              <a:extLst>
                <a:ext uri="{FF2B5EF4-FFF2-40B4-BE49-F238E27FC236}">
                  <a16:creationId xmlns:a16="http://schemas.microsoft.com/office/drawing/2014/main" id="{D139A0D8-60A3-4BB9-8818-9871AC48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684" y="5872135"/>
              <a:ext cx="639569" cy="63956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7E9A72F-CF94-CCA7-160A-CEA418084B2D}"/>
                </a:ext>
              </a:extLst>
            </p:cNvPr>
            <p:cNvSpPr txBox="1"/>
            <p:nvPr/>
          </p:nvSpPr>
          <p:spPr>
            <a:xfrm>
              <a:off x="2550512" y="5888030"/>
              <a:ext cx="4090869" cy="115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Working Group 4: </a:t>
              </a:r>
              <a:r>
                <a:rPr lang="en-US" sz="1600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Green Community Engagement</a:t>
              </a:r>
            </a:p>
            <a:p>
              <a:pPr>
                <a:lnSpc>
                  <a:spcPct val="150000"/>
                </a:lnSpc>
              </a:pPr>
              <a:endParaRPr lang="en-US" sz="16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C927EB1-B46A-00DD-FFE4-7EFA09FC212A}"/>
              </a:ext>
            </a:extLst>
          </p:cNvPr>
          <p:cNvGrpSpPr/>
          <p:nvPr/>
        </p:nvGrpSpPr>
        <p:grpSpPr>
          <a:xfrm>
            <a:off x="199519" y="3899577"/>
            <a:ext cx="6663708" cy="639096"/>
            <a:chOff x="6772299" y="3867080"/>
            <a:chExt cx="6663708" cy="639096"/>
          </a:xfrm>
        </p:grpSpPr>
        <p:pic>
          <p:nvPicPr>
            <p:cNvPr id="40" name="Picture 39" descr="A logo of a plant growing from a stack of coins&#10;&#10;AI-generated content may be incorrect.">
              <a:extLst>
                <a:ext uri="{FF2B5EF4-FFF2-40B4-BE49-F238E27FC236}">
                  <a16:creationId xmlns:a16="http://schemas.microsoft.com/office/drawing/2014/main" id="{2724EB84-4E52-BB29-89F0-4AC3EA9F7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299" y="3867080"/>
              <a:ext cx="639568" cy="63909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D8AF50-5BF4-13B5-42EB-E60B8A9502F8}"/>
                </a:ext>
              </a:extLst>
            </p:cNvPr>
            <p:cNvSpPr txBox="1"/>
            <p:nvPr/>
          </p:nvSpPr>
          <p:spPr>
            <a:xfrm>
              <a:off x="7443048" y="3895737"/>
              <a:ext cx="5992959" cy="419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Working Group 5: </a:t>
              </a:r>
              <a:r>
                <a:rPr lang="en-US" sz="1600" dirty="0">
                  <a:solidFill>
                    <a:srgbClr val="164194"/>
                  </a:solidFill>
                  <a:latin typeface="Montserrat" pitchFamily="2" charset="0"/>
                  <a:ea typeface="Open Sans" panose="020B0606030504020204" pitchFamily="34" charset="0"/>
                  <a:cs typeface="Poppins" panose="00000500000000000000" pitchFamily="2" charset="0"/>
                </a:rPr>
                <a:t>Financing the Green Transition</a:t>
              </a:r>
              <a:endParaRPr lang="en-US" sz="1600" dirty="0"/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63885C2-19F4-6918-2980-23604CA9D1B0}"/>
              </a:ext>
            </a:extLst>
          </p:cNvPr>
          <p:cNvGrpSpPr/>
          <p:nvPr/>
        </p:nvGrpSpPr>
        <p:grpSpPr>
          <a:xfrm>
            <a:off x="2669479" y="3828083"/>
            <a:ext cx="9421109" cy="2632651"/>
            <a:chOff x="2770891" y="4399830"/>
            <a:chExt cx="9421109" cy="2632651"/>
          </a:xfrm>
        </p:grpSpPr>
        <p:pic>
          <p:nvPicPr>
            <p:cNvPr id="1026" name="Picture 1025">
              <a:extLst>
                <a:ext uri="{FF2B5EF4-FFF2-40B4-BE49-F238E27FC236}">
                  <a16:creationId xmlns:a16="http://schemas.microsoft.com/office/drawing/2014/main" id="{449E4D82-73A4-FED6-6AB1-A5F3A7AA2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70891" y="5143351"/>
              <a:ext cx="4557155" cy="17146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C44F57D8-3F0F-B1B1-BD45-63398F749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3012" y="4399830"/>
              <a:ext cx="5008988" cy="26326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4816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6EFF1-EF24-AFDD-EF15-132BB6416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1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681E4FFA-09DF-A4B7-F29D-7A4E917CE9FE}"/>
              </a:ext>
            </a:extLst>
          </p:cNvPr>
          <p:cNvGrpSpPr/>
          <p:nvPr/>
        </p:nvGrpSpPr>
        <p:grpSpPr>
          <a:xfrm>
            <a:off x="173787" y="133559"/>
            <a:ext cx="2205038" cy="2721769"/>
            <a:chOff x="7970044" y="1999058"/>
            <a:chExt cx="2205038" cy="2721769"/>
          </a:xfrm>
        </p:grpSpPr>
        <p:sp>
          <p:nvSpPr>
            <p:cNvPr id="3" name="Google Shape;432;p54">
              <a:extLst>
                <a:ext uri="{FF2B5EF4-FFF2-40B4-BE49-F238E27FC236}">
                  <a16:creationId xmlns:a16="http://schemas.microsoft.com/office/drawing/2014/main" id="{E705F2AE-A81E-A0EF-0F6C-FC166485664C}"/>
                </a:ext>
              </a:extLst>
            </p:cNvPr>
            <p:cNvSpPr/>
            <p:nvPr/>
          </p:nvSpPr>
          <p:spPr>
            <a:xfrm>
              <a:off x="8115301" y="1999058"/>
              <a:ext cx="1914524" cy="2721769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Google Shape;433;p54">
              <a:extLst>
                <a:ext uri="{FF2B5EF4-FFF2-40B4-BE49-F238E27FC236}">
                  <a16:creationId xmlns:a16="http://schemas.microsoft.com/office/drawing/2014/main" id="{95D6F539-0A3D-CD98-CB6A-5AC39E054154}"/>
                </a:ext>
              </a:extLst>
            </p:cNvPr>
            <p:cNvSpPr/>
            <p:nvPr/>
          </p:nvSpPr>
          <p:spPr>
            <a:xfrm>
              <a:off x="8048626" y="2068115"/>
              <a:ext cx="2047874" cy="2164665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Google Shape;434;p54">
              <a:extLst>
                <a:ext uri="{FF2B5EF4-FFF2-40B4-BE49-F238E27FC236}">
                  <a16:creationId xmlns:a16="http://schemas.microsoft.com/office/drawing/2014/main" id="{BB240AD9-9B39-BC1B-27D7-83BA5125BE5D}"/>
                </a:ext>
              </a:extLst>
            </p:cNvPr>
            <p:cNvSpPr/>
            <p:nvPr/>
          </p:nvSpPr>
          <p:spPr>
            <a:xfrm>
              <a:off x="7970044" y="2135982"/>
              <a:ext cx="2205038" cy="20967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Google Shape;435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23D1CE07-089B-9BE0-485C-83BF4544B826}"/>
              </a:ext>
            </a:extLst>
          </p:cNvPr>
          <p:cNvSpPr txBox="1"/>
          <p:nvPr/>
        </p:nvSpPr>
        <p:spPr>
          <a:xfrm>
            <a:off x="319044" y="1578992"/>
            <a:ext cx="207733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Policy Instruments</a:t>
            </a:r>
            <a:endParaRPr lang="zh-CN" altLang="en-US" sz="2000" b="1" dirty="0">
              <a:solidFill>
                <a:srgbClr val="1A2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serrat"/>
              <a:cs typeface="+mn-ea"/>
              <a:sym typeface="+mn-lt"/>
            </a:endParaRPr>
          </a:p>
        </p:txBody>
      </p:sp>
      <p:sp>
        <p:nvSpPr>
          <p:cNvPr id="8" name="Google Shape;454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A2EFE60C-7D31-3AF8-E218-F39E24A80356}"/>
              </a:ext>
            </a:extLst>
          </p:cNvPr>
          <p:cNvSpPr/>
          <p:nvPr/>
        </p:nvSpPr>
        <p:spPr>
          <a:xfrm>
            <a:off x="156235" y="2367281"/>
            <a:ext cx="2205038" cy="48375"/>
          </a:xfrm>
          <a:prstGeom prst="rect">
            <a:avLst/>
          </a:prstGeom>
          <a:solidFill>
            <a:srgbClr val="00A6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AEAF296D-D6D5-9D8F-4C4D-71680ADCC135}"/>
              </a:ext>
            </a:extLst>
          </p:cNvPr>
          <p:cNvSpPr txBox="1">
            <a:spLocks/>
          </p:cNvSpPr>
          <p:nvPr/>
        </p:nvSpPr>
        <p:spPr>
          <a:xfrm>
            <a:off x="727746" y="508228"/>
            <a:ext cx="1090642" cy="1090642"/>
          </a:xfrm>
          <a:custGeom>
            <a:avLst/>
            <a:gdLst>
              <a:gd name="connsiteX0" fmla="*/ 545321 w 1090642"/>
              <a:gd name="connsiteY0" fmla="*/ 0 h 1090642"/>
              <a:gd name="connsiteX1" fmla="*/ 1090642 w 1090642"/>
              <a:gd name="connsiteY1" fmla="*/ 545321 h 1090642"/>
              <a:gd name="connsiteX2" fmla="*/ 545321 w 1090642"/>
              <a:gd name="connsiteY2" fmla="*/ 1090642 h 1090642"/>
              <a:gd name="connsiteX3" fmla="*/ 0 w 1090642"/>
              <a:gd name="connsiteY3" fmla="*/ 545321 h 1090642"/>
              <a:gd name="connsiteX4" fmla="*/ 545321 w 1090642"/>
              <a:gd name="connsiteY4" fmla="*/ 0 h 10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42" h="1090642">
                <a:moveTo>
                  <a:pt x="545321" y="0"/>
                </a:moveTo>
                <a:cubicBezTo>
                  <a:pt x="846493" y="0"/>
                  <a:pt x="1090642" y="244149"/>
                  <a:pt x="1090642" y="545321"/>
                </a:cubicBezTo>
                <a:cubicBezTo>
                  <a:pt x="1090642" y="846493"/>
                  <a:pt x="846493" y="1090642"/>
                  <a:pt x="545321" y="1090642"/>
                </a:cubicBezTo>
                <a:cubicBezTo>
                  <a:pt x="244149" y="1090642"/>
                  <a:pt x="0" y="846493"/>
                  <a:pt x="0" y="545321"/>
                </a:cubicBezTo>
                <a:cubicBezTo>
                  <a:pt x="0" y="244149"/>
                  <a:pt x="244149" y="0"/>
                  <a:pt x="545321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sx="102000" sy="102000" algn="ctr" rotWithShape="0">
              <a:srgbClr val="000000">
                <a:alpha val="13725"/>
              </a:srgbClr>
            </a:outerShdw>
          </a:effectLst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00" kern="1200">
                <a:solidFill>
                  <a:schemeClr val="tx1">
                    <a:alpha val="73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8180238-F7B0-C215-5746-E33C6475E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394" y="1578651"/>
            <a:ext cx="1364557" cy="8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fontAlgn="base">
              <a:spcBef>
                <a:spcPct val="0"/>
              </a:spcBef>
              <a:spcAft>
                <a:spcPct val="0"/>
              </a:spcAft>
            </a:pPr>
            <a:r>
              <a:rPr lang="en-US" sz="5749" b="1" dirty="0">
                <a:solidFill>
                  <a:srgbClr val="0A2455"/>
                </a:solidFill>
                <a:cs typeface="+mn-ea"/>
                <a:sym typeface="+mn-lt"/>
              </a:rPr>
              <a:t>+</a:t>
            </a:r>
          </a:p>
        </p:txBody>
      </p:sp>
      <p:grpSp>
        <p:nvGrpSpPr>
          <p:cNvPr id="11" name="组合 46">
            <a:extLst>
              <a:ext uri="{FF2B5EF4-FFF2-40B4-BE49-F238E27FC236}">
                <a16:creationId xmlns:a16="http://schemas.microsoft.com/office/drawing/2014/main" id="{2DAB7C51-9BA3-6963-78D4-2D5C7161EE5E}"/>
              </a:ext>
            </a:extLst>
          </p:cNvPr>
          <p:cNvGrpSpPr/>
          <p:nvPr/>
        </p:nvGrpSpPr>
        <p:grpSpPr>
          <a:xfrm>
            <a:off x="3792375" y="1094287"/>
            <a:ext cx="2479641" cy="2642738"/>
            <a:chOff x="1122073" y="1168576"/>
            <a:chExt cx="2479641" cy="2642738"/>
          </a:xfrm>
        </p:grpSpPr>
        <p:pic>
          <p:nvPicPr>
            <p:cNvPr id="20" name="图片 47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>
              <a:extLst>
                <a:ext uri="{FF2B5EF4-FFF2-40B4-BE49-F238E27FC236}">
                  <a16:creationId xmlns:a16="http://schemas.microsoft.com/office/drawing/2014/main" id="{FA36E293-5F7F-7FFC-E955-58B4C9B508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0800000" flipV="1">
              <a:off x="1156446" y="3004641"/>
              <a:ext cx="2438401" cy="8066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23DE0095-14AB-F9EC-DA17-1B943E691461}"/>
                </a:ext>
              </a:extLst>
            </p:cNvPr>
            <p:cNvSpPr/>
            <p:nvPr/>
          </p:nvSpPr>
          <p:spPr>
            <a:xfrm>
              <a:off x="1122073" y="1168576"/>
              <a:ext cx="2479641" cy="1853457"/>
            </a:xfrm>
            <a:prstGeom prst="rect">
              <a:avLst/>
            </a:prstGeom>
            <a:gradFill flip="none" rotWithShape="1">
              <a:gsLst>
                <a:gs pos="0">
                  <a:srgbClr val="00A682">
                    <a:shade val="30000"/>
                    <a:satMod val="115000"/>
                  </a:srgbClr>
                </a:gs>
                <a:gs pos="50000">
                  <a:srgbClr val="00A682">
                    <a:shade val="67500"/>
                    <a:satMod val="115000"/>
                  </a:srgbClr>
                </a:gs>
                <a:gs pos="100000">
                  <a:srgbClr val="00A682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8D26CD4E-3606-3D17-199D-E80D82D74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76" y="1365885"/>
              <a:ext cx="2438402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4571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sym typeface="+mn-lt"/>
                </a:rPr>
                <a:t>Catalogue of Policy Instruments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sym typeface="+mn-lt"/>
              </a:endParaRPr>
            </a:p>
          </p:txBody>
        </p:sp>
      </p:grpSp>
      <p:grpSp>
        <p:nvGrpSpPr>
          <p:cNvPr id="23" name="组合 50">
            <a:extLst>
              <a:ext uri="{FF2B5EF4-FFF2-40B4-BE49-F238E27FC236}">
                <a16:creationId xmlns:a16="http://schemas.microsoft.com/office/drawing/2014/main" id="{91AEE6B6-3D29-B5B2-3570-DEF01D34E94F}"/>
              </a:ext>
            </a:extLst>
          </p:cNvPr>
          <p:cNvGrpSpPr/>
          <p:nvPr/>
        </p:nvGrpSpPr>
        <p:grpSpPr>
          <a:xfrm>
            <a:off x="7089328" y="1094287"/>
            <a:ext cx="2479641" cy="2642738"/>
            <a:chOff x="4419026" y="1168576"/>
            <a:chExt cx="2479641" cy="2642738"/>
          </a:xfrm>
        </p:grpSpPr>
        <p:pic>
          <p:nvPicPr>
            <p:cNvPr id="24" name="图片 51" descr="e7d195523061f1c0deeec63e560781cfd59afb0ea006f2a87ABB68BF51EA6619813959095094C18C62A12F549504892A4AAA8C1554C6663626E05CA27F281A14E6983772AFC3FB97135759321DEA3D705820548C6D5B558CA8F362B18D312C152407D21FB34EF0A1D1B21F91EF7E1DCDE529C869E8F5A9E23DB214A825789D83372F841262D649B4">
              <a:extLst>
                <a:ext uri="{FF2B5EF4-FFF2-40B4-BE49-F238E27FC236}">
                  <a16:creationId xmlns:a16="http://schemas.microsoft.com/office/drawing/2014/main" id="{88CAD6B9-9566-61CC-F65C-4C1B657C6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0800000" flipV="1">
              <a:off x="4428564" y="3004641"/>
              <a:ext cx="2438401" cy="8066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DC213DDE-5061-B3AD-825D-210D3DDD11A8}"/>
                </a:ext>
              </a:extLst>
            </p:cNvPr>
            <p:cNvSpPr/>
            <p:nvPr/>
          </p:nvSpPr>
          <p:spPr>
            <a:xfrm>
              <a:off x="4419026" y="1168576"/>
              <a:ext cx="2479641" cy="1853457"/>
            </a:xfrm>
            <a:prstGeom prst="rect">
              <a:avLst/>
            </a:prstGeom>
            <a:gradFill flip="none" rotWithShape="1">
              <a:gsLst>
                <a:gs pos="0">
                  <a:srgbClr val="164194">
                    <a:shade val="30000"/>
                    <a:satMod val="115000"/>
                  </a:srgbClr>
                </a:gs>
                <a:gs pos="50000">
                  <a:srgbClr val="164194">
                    <a:shade val="67500"/>
                    <a:satMod val="115000"/>
                  </a:srgbClr>
                </a:gs>
                <a:gs pos="100000">
                  <a:srgbClr val="164194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AE4FDBAE-8945-6AF2-DB97-D8D92DF93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099" y="1629227"/>
              <a:ext cx="2409866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4571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schemeClr val="bg1"/>
                  </a:solidFill>
                  <a:latin typeface="Montserrat" panose="00000500000000000000" pitchFamily="2" charset="0"/>
                  <a:sym typeface="+mn-lt"/>
                </a:rPr>
                <a:t>Map of Policy Instruments</a:t>
              </a:r>
              <a:endParaRPr lang="zh-CN" altLang="en-US" sz="2800" dirty="0">
                <a:solidFill>
                  <a:schemeClr val="bg1"/>
                </a:solidFill>
                <a:latin typeface="Montserrat" panose="00000500000000000000" pitchFamily="2" charset="0"/>
                <a:sym typeface="+mn-lt"/>
              </a:endParaRPr>
            </a:p>
          </p:txBody>
        </p:sp>
      </p:grpSp>
      <p:sp>
        <p:nvSpPr>
          <p:cNvPr id="27" name="文本框 102">
            <a:extLst>
              <a:ext uri="{FF2B5EF4-FFF2-40B4-BE49-F238E27FC236}">
                <a16:creationId xmlns:a16="http://schemas.microsoft.com/office/drawing/2014/main" id="{FB4D2DE0-8517-2B30-ADF6-B89151B8A939}"/>
              </a:ext>
            </a:extLst>
          </p:cNvPr>
          <p:cNvSpPr txBox="1"/>
          <p:nvPr/>
        </p:nvSpPr>
        <p:spPr>
          <a:xfrm>
            <a:off x="369937" y="2669634"/>
            <a:ext cx="2588721" cy="267765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A2F64"/>
                </a:solidFill>
                <a:effectLst/>
                <a:uLnTx/>
                <a:uFillTx/>
                <a:latin typeface="Montserrat" panose="00000500000000000000" pitchFamily="2" charset="0"/>
                <a:cs typeface="+mn-ea"/>
                <a:sym typeface="+mn-lt"/>
              </a:rPr>
              <a:t>Filter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1A2F64"/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1A2F64"/>
              </a:solidFill>
              <a:effectLst/>
              <a:uLnTx/>
              <a:uFillTx/>
              <a:latin typeface="Montserrat" panose="00000500000000000000" pitchFamily="2" charset="0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1A2F64"/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1A2F64"/>
              </a:solidFill>
              <a:effectLst/>
              <a:uLnTx/>
              <a:uFillTx/>
              <a:latin typeface="Montserrat" panose="00000500000000000000" pitchFamily="2" charset="0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srgbClr val="1A2F64"/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1A2F64"/>
              </a:solidFill>
              <a:effectLst/>
              <a:uLnTx/>
              <a:uFillTx/>
              <a:latin typeface="Montserrat" panose="00000500000000000000" pitchFamily="2" charset="0"/>
              <a:cs typeface="+mn-ea"/>
              <a:sym typeface="+mn-lt"/>
            </a:endParaRPr>
          </a:p>
        </p:txBody>
      </p:sp>
      <p:sp>
        <p:nvSpPr>
          <p:cNvPr id="28" name="文本框 55">
            <a:extLst>
              <a:ext uri="{FF2B5EF4-FFF2-40B4-BE49-F238E27FC236}">
                <a16:creationId xmlns:a16="http://schemas.microsoft.com/office/drawing/2014/main" id="{4978A82D-7B56-4EE9-FC77-2D51273F7269}"/>
              </a:ext>
            </a:extLst>
          </p:cNvPr>
          <p:cNvSpPr txBox="1"/>
          <p:nvPr/>
        </p:nvSpPr>
        <p:spPr>
          <a:xfrm>
            <a:off x="2598258" y="3051231"/>
            <a:ext cx="3991575" cy="336951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0"/>
                <a:cs typeface="+mn-ea"/>
                <a:sym typeface="+mn-lt"/>
              </a:rPr>
              <a:t>Filter to search for instruments</a:t>
            </a: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</p:txBody>
      </p:sp>
      <p:sp>
        <p:nvSpPr>
          <p:cNvPr id="30" name="文本框 57">
            <a:extLst>
              <a:ext uri="{FF2B5EF4-FFF2-40B4-BE49-F238E27FC236}">
                <a16:creationId xmlns:a16="http://schemas.microsoft.com/office/drawing/2014/main" id="{0C711502-B820-B1C8-5D92-8816319C9B83}"/>
              </a:ext>
            </a:extLst>
          </p:cNvPr>
          <p:cNvSpPr txBox="1"/>
          <p:nvPr/>
        </p:nvSpPr>
        <p:spPr>
          <a:xfrm>
            <a:off x="6908308" y="3072989"/>
            <a:ext cx="4603388" cy="378501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0"/>
                <a:cs typeface="+mn-ea"/>
                <a:sym typeface="+mn-lt"/>
              </a:rPr>
              <a:t>Search by green living area topic</a:t>
            </a: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</p:txBody>
      </p:sp>
      <p:cxnSp>
        <p:nvCxnSpPr>
          <p:cNvPr id="31" name="直接连接符 58">
            <a:extLst>
              <a:ext uri="{FF2B5EF4-FFF2-40B4-BE49-F238E27FC236}">
                <a16:creationId xmlns:a16="http://schemas.microsoft.com/office/drawing/2014/main" id="{B0B4912E-216A-4FD4-5EF8-140D2EF18484}"/>
              </a:ext>
            </a:extLst>
          </p:cNvPr>
          <p:cNvCxnSpPr/>
          <p:nvPr/>
        </p:nvCxnSpPr>
        <p:spPr>
          <a:xfrm>
            <a:off x="6724179" y="3520863"/>
            <a:ext cx="0" cy="2040293"/>
          </a:xfrm>
          <a:prstGeom prst="line">
            <a:avLst/>
          </a:prstGeom>
          <a:ln>
            <a:solidFill>
              <a:srgbClr val="1A2F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75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6DB0C-3384-C40D-A605-CDE6188D7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3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2F1F272F-C186-F762-AA3D-C3EB2B925D31}"/>
              </a:ext>
            </a:extLst>
          </p:cNvPr>
          <p:cNvGrpSpPr/>
          <p:nvPr/>
        </p:nvGrpSpPr>
        <p:grpSpPr>
          <a:xfrm>
            <a:off x="180545" y="139909"/>
            <a:ext cx="2205038" cy="2721769"/>
            <a:chOff x="7970044" y="1999058"/>
            <a:chExt cx="2205038" cy="2721769"/>
          </a:xfrm>
        </p:grpSpPr>
        <p:sp>
          <p:nvSpPr>
            <p:cNvPr id="9" name="Google Shape;444;p54">
              <a:extLst>
                <a:ext uri="{FF2B5EF4-FFF2-40B4-BE49-F238E27FC236}">
                  <a16:creationId xmlns:a16="http://schemas.microsoft.com/office/drawing/2014/main" id="{3DA27C58-5DA7-758B-A42A-B46D1011A4C7}"/>
                </a:ext>
              </a:extLst>
            </p:cNvPr>
            <p:cNvSpPr/>
            <p:nvPr/>
          </p:nvSpPr>
          <p:spPr>
            <a:xfrm>
              <a:off x="8115301" y="1999058"/>
              <a:ext cx="1914524" cy="2721769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Google Shape;445;p54">
              <a:extLst>
                <a:ext uri="{FF2B5EF4-FFF2-40B4-BE49-F238E27FC236}">
                  <a16:creationId xmlns:a16="http://schemas.microsoft.com/office/drawing/2014/main" id="{9478B439-9F33-C644-1122-25F2E9F35F8A}"/>
                </a:ext>
              </a:extLst>
            </p:cNvPr>
            <p:cNvSpPr/>
            <p:nvPr/>
          </p:nvSpPr>
          <p:spPr>
            <a:xfrm>
              <a:off x="8048626" y="2068115"/>
              <a:ext cx="2047874" cy="2142239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446;p54">
              <a:extLst>
                <a:ext uri="{FF2B5EF4-FFF2-40B4-BE49-F238E27FC236}">
                  <a16:creationId xmlns:a16="http://schemas.microsoft.com/office/drawing/2014/main" id="{344390AC-12D1-040D-9F21-1D7AC8234C04}"/>
                </a:ext>
              </a:extLst>
            </p:cNvPr>
            <p:cNvSpPr/>
            <p:nvPr/>
          </p:nvSpPr>
          <p:spPr>
            <a:xfrm>
              <a:off x="7970044" y="2135982"/>
              <a:ext cx="2205038" cy="2074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dist="139700" dir="5400000" algn="t" rotWithShape="0">
                <a:srgbClr val="000000">
                  <a:alpha val="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Google Shape;447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788128F0-D012-D36D-30A6-87D53FBAD058}"/>
              </a:ext>
            </a:extLst>
          </p:cNvPr>
          <p:cNvSpPr txBox="1"/>
          <p:nvPr/>
        </p:nvSpPr>
        <p:spPr>
          <a:xfrm>
            <a:off x="461582" y="1585342"/>
            <a:ext cx="167090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1A2F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serrat"/>
                <a:cs typeface="+mn-ea"/>
                <a:sym typeface="+mn-lt"/>
              </a:rPr>
              <a:t>Policy Windows</a:t>
            </a:r>
            <a:endParaRPr lang="zh-CN" altLang="en-US" sz="2000" b="1" dirty="0">
              <a:solidFill>
                <a:srgbClr val="1A2F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serrat"/>
              <a:cs typeface="+mn-ea"/>
              <a:sym typeface="+mn-lt"/>
            </a:endParaRPr>
          </a:p>
        </p:txBody>
      </p:sp>
      <p:sp>
        <p:nvSpPr>
          <p:cNvPr id="14" name="Google Shape;456;p54" descr="e7d195523061f1c0d318120d6aeaf1b6ccceb6ba3da59c0775C5DE19DDDEBC09ED96DBD9900D9848D623ECAD1D4904B78047D0015C22C8BE97228BE8B5BFF08FE7A3AE04126DA07312A96C0F69F9BAB75EA584F49C7DC7EF007612D5BA2101DE20B851D74192FC698F33C78C5359C10F3DCCA76D05D1E37CCAFBF2CDFFA7006AADF130EA7F6511EC">
            <a:extLst>
              <a:ext uri="{FF2B5EF4-FFF2-40B4-BE49-F238E27FC236}">
                <a16:creationId xmlns:a16="http://schemas.microsoft.com/office/drawing/2014/main" id="{C7A537A7-EA03-78FA-B221-E59688B851EE}"/>
              </a:ext>
            </a:extLst>
          </p:cNvPr>
          <p:cNvSpPr/>
          <p:nvPr/>
        </p:nvSpPr>
        <p:spPr>
          <a:xfrm>
            <a:off x="194513" y="2302830"/>
            <a:ext cx="2205038" cy="48375"/>
          </a:xfrm>
          <a:prstGeom prst="rect">
            <a:avLst/>
          </a:prstGeom>
          <a:solidFill>
            <a:srgbClr val="00A6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图片占位符 10">
            <a:extLst>
              <a:ext uri="{FF2B5EF4-FFF2-40B4-BE49-F238E27FC236}">
                <a16:creationId xmlns:a16="http://schemas.microsoft.com/office/drawing/2014/main" id="{70D81986-2410-9ED7-8ED3-E3691C7A5350}"/>
              </a:ext>
            </a:extLst>
          </p:cNvPr>
          <p:cNvSpPr txBox="1">
            <a:spLocks/>
          </p:cNvSpPr>
          <p:nvPr/>
        </p:nvSpPr>
        <p:spPr>
          <a:xfrm>
            <a:off x="740982" y="514578"/>
            <a:ext cx="1090642" cy="1090642"/>
          </a:xfrm>
          <a:custGeom>
            <a:avLst/>
            <a:gdLst>
              <a:gd name="connsiteX0" fmla="*/ 545321 w 1090642"/>
              <a:gd name="connsiteY0" fmla="*/ 0 h 1090642"/>
              <a:gd name="connsiteX1" fmla="*/ 1090642 w 1090642"/>
              <a:gd name="connsiteY1" fmla="*/ 545321 h 1090642"/>
              <a:gd name="connsiteX2" fmla="*/ 545321 w 1090642"/>
              <a:gd name="connsiteY2" fmla="*/ 1090642 h 1090642"/>
              <a:gd name="connsiteX3" fmla="*/ 0 w 1090642"/>
              <a:gd name="connsiteY3" fmla="*/ 545321 h 1090642"/>
              <a:gd name="connsiteX4" fmla="*/ 545321 w 1090642"/>
              <a:gd name="connsiteY4" fmla="*/ 0 h 109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42" h="1090642">
                <a:moveTo>
                  <a:pt x="545321" y="0"/>
                </a:moveTo>
                <a:cubicBezTo>
                  <a:pt x="846493" y="0"/>
                  <a:pt x="1090642" y="244149"/>
                  <a:pt x="1090642" y="545321"/>
                </a:cubicBezTo>
                <a:cubicBezTo>
                  <a:pt x="1090642" y="846493"/>
                  <a:pt x="846493" y="1090642"/>
                  <a:pt x="545321" y="1090642"/>
                </a:cubicBezTo>
                <a:cubicBezTo>
                  <a:pt x="244149" y="1090642"/>
                  <a:pt x="0" y="846493"/>
                  <a:pt x="0" y="545321"/>
                </a:cubicBezTo>
                <a:cubicBezTo>
                  <a:pt x="0" y="244149"/>
                  <a:pt x="244149" y="0"/>
                  <a:pt x="545321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sx="102000" sy="102000" algn="ctr" rotWithShape="0">
              <a:srgbClr val="000000">
                <a:alpha val="13725"/>
              </a:srgbClr>
            </a:outerShdw>
          </a:effectLst>
        </p:spPr>
        <p:txBody>
          <a:bodyPr wrap="squar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00" kern="1200">
                <a:solidFill>
                  <a:schemeClr val="tx1">
                    <a:alpha val="73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052" name="Picture 4" descr="Policy Windows">
            <a:extLst>
              <a:ext uri="{FF2B5EF4-FFF2-40B4-BE49-F238E27FC236}">
                <a16:creationId xmlns:a16="http://schemas.microsoft.com/office/drawing/2014/main" id="{80CE0BC8-E0F0-E87D-C440-7FB02434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08" y="3895938"/>
            <a:ext cx="70961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7371BB-6089-171D-0CCF-DFE1B94A58A8}"/>
              </a:ext>
            </a:extLst>
          </p:cNvPr>
          <p:cNvSpPr txBox="1"/>
          <p:nvPr/>
        </p:nvSpPr>
        <p:spPr>
          <a:xfrm>
            <a:off x="1283064" y="3458336"/>
            <a:ext cx="6166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64194"/>
                </a:solidFill>
                <a:latin typeface="Montserrat" panose="00000500000000000000" pitchFamily="2" charset="0"/>
              </a:rPr>
              <a:t>Types of Policy Windows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B75FA-06CA-39AC-8C32-FA6BFD43A928}"/>
              </a:ext>
            </a:extLst>
          </p:cNvPr>
          <p:cNvSpPr txBox="1"/>
          <p:nvPr/>
        </p:nvSpPr>
        <p:spPr>
          <a:xfrm>
            <a:off x="2544808" y="986968"/>
            <a:ext cx="8805218" cy="2348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What are Policy Windows?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Policy Windows are concrete, time-sensitive opportunities to adopt, scale, integrate, or improve public policies.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64194"/>
              </a:solidFill>
              <a:latin typeface="Montserrat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64194"/>
              </a:solidFill>
              <a:latin typeface="Montserrat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0970A1-8DE8-54D9-1B28-C9F09A643A05}"/>
              </a:ext>
            </a:extLst>
          </p:cNvPr>
          <p:cNvSpPr txBox="1"/>
          <p:nvPr/>
        </p:nvSpPr>
        <p:spPr>
          <a:xfrm>
            <a:off x="194513" y="2423417"/>
            <a:ext cx="11776908" cy="8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 public timeline of Policy Windows across Green Living Areas topics. 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Each bar represents the </a:t>
            </a:r>
            <a:r>
              <a:rPr lang="en-US" sz="1800" b="1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active window </a:t>
            </a:r>
            <a:r>
              <a:rPr lang="en-US" sz="1800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between its begin and end dates. </a:t>
            </a:r>
            <a:r>
              <a:rPr lang="en-US" sz="1800" i="1" u="sng" dirty="0">
                <a:solidFill>
                  <a:srgbClr val="164194"/>
                </a:solidFill>
                <a:latin typeface="Montserrat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Click a bar to see details.</a:t>
            </a:r>
          </a:p>
        </p:txBody>
      </p:sp>
      <p:sp>
        <p:nvSpPr>
          <p:cNvPr id="23" name="文本框 57">
            <a:extLst>
              <a:ext uri="{FF2B5EF4-FFF2-40B4-BE49-F238E27FC236}">
                <a16:creationId xmlns:a16="http://schemas.microsoft.com/office/drawing/2014/main" id="{1D9AA808-F753-0076-652E-7A31168B7D6E}"/>
              </a:ext>
            </a:extLst>
          </p:cNvPr>
          <p:cNvSpPr txBox="1"/>
          <p:nvPr/>
        </p:nvSpPr>
        <p:spPr>
          <a:xfrm>
            <a:off x="7136908" y="3301589"/>
            <a:ext cx="4603388" cy="336951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Montserrat" panose="00000500000000000000" pitchFamily="2" charset="0"/>
                <a:cs typeface="+mn-ea"/>
                <a:sym typeface="+mn-lt"/>
              </a:rPr>
              <a:t>Click to see details</a:t>
            </a: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prstClr val="white">
                  <a:lumMod val="50000"/>
                </a:prstClr>
              </a:solidFill>
              <a:latin typeface="Montserrat" panose="000005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6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a3a8e-7964-4418-ab96-7edc9afd578f">
      <Terms xmlns="http://schemas.microsoft.com/office/infopath/2007/PartnerControls"/>
    </lcf76f155ced4ddcb4097134ff3c332f>
    <TaxCatchAll xmlns="07e80eab-9d26-4ae7-bd74-003410c928f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9" ma:contentTypeDescription="Create a new document." ma:contentTypeScope="" ma:versionID="46ba2718df9769c73d20d12fdb3d50cd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7b966049462367a5efbb73ec7cdd1d4a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9d368e-b366-40e4-94d8-41c725b247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056abf-4cd5-4adb-a686-958db5268c10}" ma:internalName="TaxCatchAll" ma:showField="CatchAllData" ma:web="07e80eab-9d26-4ae7-bd74-003410c928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E15CCF-53B6-4E7C-8623-D72F977109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2A504A-9946-441F-96E3-B9565C1C715E}">
  <ds:schemaRefs>
    <ds:schemaRef ds:uri="07e80eab-9d26-4ae7-bd74-003410c928f3"/>
    <ds:schemaRef ds:uri="fb7a3a8e-7964-4418-ab96-7edc9afd57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79861D-3631-412F-91C2-5239C4694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a3a8e-7964-4418-ab96-7edc9afd578f"/>
    <ds:schemaRef ds:uri="07e80eab-9d26-4ae7-bd74-003410c928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</TotalTime>
  <Words>563</Words>
  <Application>Microsoft Office PowerPoint</Application>
  <PresentationFormat>Widescreen</PresentationFormat>
  <Paragraphs>136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Monserrat</vt:lpstr>
      <vt:lpstr>Montserrat</vt:lpstr>
      <vt:lpstr>Montserrat Light</vt:lpstr>
      <vt:lpstr>Montserrat Medium</vt:lpstr>
      <vt:lpstr>Montserrat SemiBold</vt:lpstr>
      <vt:lpstr>Open Sans</vt:lpstr>
      <vt:lpstr>Office Theme</vt:lpstr>
      <vt:lpstr>Green Living Areas platform on policies!</vt:lpstr>
      <vt:lpstr>The process in brief</vt:lpstr>
      <vt:lpstr>Institutional Policy Dialogue Path </vt:lpstr>
      <vt:lpstr>Steps for Evidence-Based Policy Making</vt:lpstr>
      <vt:lpstr>PowerPoint Presentation</vt:lpstr>
      <vt:lpstr>The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Marina Kouta</dc:creator>
  <cp:lastModifiedBy>KOUTA MARINA</cp:lastModifiedBy>
  <cp:revision>91</cp:revision>
  <cp:lastPrinted>2025-02-24T11:50:24Z</cp:lastPrinted>
  <dcterms:created xsi:type="dcterms:W3CDTF">2023-02-25T16:32:29Z</dcterms:created>
  <dcterms:modified xsi:type="dcterms:W3CDTF">2025-12-10T21:05:39Z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2023-01-27T00:00:00Z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2023-02-25T00:00:00Z</vt:filetime>
  </property>
  <property fmtid="{D5CDD505-2E9C-101B-9397-08002B2CF9AE}" pid="5" name="Producer">
    <vt:lpwstr>Microsoft® PowerPoint® para Microsoft 365</vt:lpwstr>
  </property>
  <property fmtid="{D5CDD505-2E9C-101B-9397-08002B2CF9AE}" pid="6" name="ContentTypeId">
    <vt:lpwstr>0x01010099E8CB689BBF064F911E71EFFC1CB2A3</vt:lpwstr>
  </property>
  <property fmtid="{D5CDD505-2E9C-101B-9397-08002B2CF9AE}" pid="7" name="MediaServiceImageTags">
    <vt:lpwstr/>
  </property>
</Properties>
</file>