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9"/>
  </p:notesMasterIdLst>
  <p:sldIdLst>
    <p:sldId id="257" r:id="rId3"/>
    <p:sldId id="262" r:id="rId4"/>
    <p:sldId id="263" r:id="rId5"/>
    <p:sldId id="264" r:id="rId6"/>
    <p:sldId id="265" r:id="rId7"/>
    <p:sldId id="266" r:id="rId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c:style val="2"/>
  <c:chart>
    <c:title>
      <c:overlay val="0"/>
    </c:title>
    <c:autoTitleDeleted val="0"/>
    <c:plotArea>
      <c:layout/>
      <c:barChart>
        <c:barDir val="col"/>
        <c:grouping val="clustered"/>
        <c:varyColors val="1"/>
        <c:ser>
          <c:idx val="0"/>
          <c:order val="0"/>
          <c:tx>
            <c:strRef>
              <c:f>Sheet1!$B$1</c:f>
              <c:strCache>
                <c:ptCount val="1"/>
                <c:pt idx="0">
                  <c:v>Million tons / year</c:v>
                </c:pt>
              </c:strCache>
            </c:strRef>
          </c:tx>
          <c:invertIfNegative val="1"/>
          <c:cat>
            <c:strRef>
              <c:f>Sheet1!$A$2:$A$5</c:f>
              <c:strCache>
                <c:ptCount val="4"/>
                <c:pt idx="0">
                  <c:v>Generated</c:v>
                </c:pt>
                <c:pt idx="1">
                  <c:v>Treated</c:v>
                </c:pt>
                <c:pt idx="2">
                  <c:v>Reused</c:v>
                </c:pt>
                <c:pt idx="3">
                  <c:v>Poorly Managed</c:v>
                </c:pt>
              </c:strCache>
            </c:strRef>
          </c:cat>
          <c:val>
            <c:numRef>
              <c:f>Sheet1!$B$2:$B$5</c:f>
              <c:numCache>
                <c:formatCode>General</c:formatCode>
                <c:ptCount val="4"/>
                <c:pt idx="0">
                  <c:v>6.5</c:v>
                </c:pt>
                <c:pt idx="1">
                  <c:v>2.8</c:v>
                </c:pt>
                <c:pt idx="2">
                  <c:v>1.3</c:v>
                </c:pt>
                <c:pt idx="3">
                  <c:v>3.6</c:v>
                </c:pt>
              </c:numCache>
            </c:numRef>
          </c:val>
          <c:extLst>
            <c:ext xmlns:c16="http://schemas.microsoft.com/office/drawing/2014/chart" uri="{C3380CC4-5D6E-409C-BE32-E72D297353CC}">
              <c16:uniqueId val="{00000000-1394-4254-91A4-181BD30B5E6A}"/>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c:style val="2"/>
  <c:chart>
    <c:title>
      <c:overlay val="0"/>
    </c:title>
    <c:autoTitleDeleted val="0"/>
    <c:plotArea>
      <c:layout>
        <c:manualLayout>
          <c:layoutTarget val="inner"/>
          <c:xMode val="edge"/>
          <c:yMode val="edge"/>
          <c:x val="0.1279347720423836"/>
          <c:y val="0.23774314668999708"/>
          <c:w val="0.83811461067366577"/>
          <c:h val="0.38782771945173522"/>
        </c:manualLayout>
      </c:layout>
      <c:barChart>
        <c:barDir val="col"/>
        <c:grouping val="clustered"/>
        <c:varyColors val="1"/>
        <c:ser>
          <c:idx val="0"/>
          <c:order val="0"/>
          <c:tx>
            <c:strRef>
              <c:f>Sheet1!$B$1</c:f>
              <c:strCache>
                <c:ptCount val="1"/>
                <c:pt idx="0">
                  <c:v>Impact (%)</c:v>
                </c:pt>
              </c:strCache>
            </c:strRef>
          </c:tx>
          <c:invertIfNegative val="1"/>
          <c:cat>
            <c:strRef>
              <c:f>Sheet1!$A$2:$A$4</c:f>
              <c:strCache>
                <c:ptCount val="3"/>
                <c:pt idx="0">
                  <c:v>Sludge Reduction</c:v>
                </c:pt>
                <c:pt idx="1">
                  <c:v>Nutrient Recovery</c:v>
                </c:pt>
                <c:pt idx="2">
                  <c:v>Cost Reduction</c:v>
                </c:pt>
              </c:strCache>
            </c:strRef>
          </c:cat>
          <c:val>
            <c:numRef>
              <c:f>Sheet1!$B$2:$B$4</c:f>
              <c:numCache>
                <c:formatCode>General</c:formatCode>
                <c:ptCount val="3"/>
                <c:pt idx="0">
                  <c:v>35</c:v>
                </c:pt>
                <c:pt idx="1">
                  <c:v>25</c:v>
                </c:pt>
                <c:pt idx="2">
                  <c:v>15</c:v>
                </c:pt>
              </c:numCache>
            </c:numRef>
          </c:val>
          <c:extLst>
            <c:ext xmlns:c16="http://schemas.microsoft.com/office/drawing/2014/chart" uri="{C3380CC4-5D6E-409C-BE32-E72D297353CC}">
              <c16:uniqueId val="{00000000-E1F0-4EC6-967A-E073FFB1BE61}"/>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49D04ADB-0DBA-427D-8EF8-4CAD811AC988}" type="datetimeFigureOut">
              <a:rPr lang="en-US" smtClean="0"/>
              <a:t>12/15/2025</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2010EC27-78C4-42D1-83C2-8BF3CCAE190D}" type="slidenum">
              <a:rPr lang="en-US" smtClean="0"/>
              <a:t>‹Nº›</a:t>
            </a:fld>
            <a:endParaRPr lang="en-US"/>
          </a:p>
        </p:txBody>
      </p:sp>
    </p:spTree>
    <p:extLst>
      <p:ext uri="{BB962C8B-B14F-4D97-AF65-F5344CB8AC3E}">
        <p14:creationId xmlns:p14="http://schemas.microsoft.com/office/powerpoint/2010/main" val="408158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5825" y="2877438"/>
            <a:ext cx="7572349" cy="1000125"/>
          </a:xfrm>
          <a:prstGeom prst="rect">
            <a:avLst/>
          </a:prstGeom>
        </p:spPr>
        <p:txBody>
          <a:bodyPr wrap="square" lIns="0" tIns="0" rIns="0" bIns="0">
            <a:spAutoFit/>
          </a:bodyPr>
          <a:lstStyle>
            <a:lvl1pPr>
              <a:defRPr sz="3200" b="1" i="0">
                <a:solidFill>
                  <a:srgbClr val="C00000"/>
                </a:solidFill>
                <a:latin typeface="Trebuchet MS"/>
                <a:cs typeface="Trebuchet MS"/>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30"/>
              </a:lnSpc>
            </a:pPr>
            <a:fld id="{81D60167-4931-47E6-BA6A-407CBD079E47}" type="slidenum">
              <a:rPr dirty="0"/>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97199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55125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2737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132087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28235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3479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1409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30"/>
              </a:lnSpc>
            </a:pPr>
            <a:fld id="{81D60167-4931-47E6-BA6A-407CBD079E47}" type="slidenum">
              <a:rPr dirty="0"/>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30"/>
              </a:lnSpc>
            </a:pPr>
            <a:fld id="{81D60167-4931-47E6-BA6A-407CBD079E47}" type="slidenum">
              <a:rPr dirty="0"/>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30"/>
              </a:lnSpc>
            </a:pPr>
            <a:fld id="{81D60167-4931-47E6-BA6A-407CBD079E47}" type="slidenum">
              <a:rPr dirty="0"/>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25400">
              <a:lnSpc>
                <a:spcPts val="1430"/>
              </a:lnSpc>
            </a:pPr>
            <a:fld id="{81D60167-4931-47E6-BA6A-407CBD079E47}" type="slidenum">
              <a:rPr dirty="0"/>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6148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7724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5071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737998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47217" y="332689"/>
            <a:ext cx="8049564" cy="1000125"/>
          </a:xfrm>
          <a:prstGeom prst="rect">
            <a:avLst/>
          </a:prstGeom>
        </p:spPr>
        <p:txBody>
          <a:bodyPr wrap="square" lIns="0" tIns="0" rIns="0" bIns="0">
            <a:spAutoFit/>
          </a:bodyPr>
          <a:lstStyle>
            <a:lvl1pPr>
              <a:defRPr sz="3200" b="1" i="0">
                <a:solidFill>
                  <a:srgbClr val="C00000"/>
                </a:solidFill>
                <a:latin typeface="Trebuchet MS"/>
                <a:cs typeface="Trebuchet MS"/>
              </a:defRPr>
            </a:lvl1pPr>
          </a:lstStyle>
          <a:p>
            <a:endParaRPr/>
          </a:p>
        </p:txBody>
      </p:sp>
      <p:sp>
        <p:nvSpPr>
          <p:cNvPr id="3" name="Holder 3"/>
          <p:cNvSpPr>
            <a:spLocks noGrp="1"/>
          </p:cNvSpPr>
          <p:nvPr>
            <p:ph type="body" idx="1"/>
          </p:nvPr>
        </p:nvSpPr>
        <p:spPr>
          <a:xfrm>
            <a:off x="1771014" y="1252804"/>
            <a:ext cx="5601970" cy="180022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a:xfrm>
            <a:off x="7512304" y="6448894"/>
            <a:ext cx="2216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25400">
              <a:lnSpc>
                <a:spcPts val="1430"/>
              </a:lnSpc>
            </a:pPr>
            <a:fld id="{81D60167-4931-47E6-BA6A-407CBD079E47}" type="slidenum">
              <a:rPr dirty="0"/>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35526232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A3FF12-A0FA-858A-7076-A506C28C9B93}"/>
              </a:ext>
            </a:extLst>
          </p:cNvPr>
          <p:cNvPicPr>
            <a:picLocks noChangeAspect="1"/>
          </p:cNvPicPr>
          <p:nvPr/>
        </p:nvPicPr>
        <p:blipFill>
          <a:blip r:embed="rId2" cstate="print">
            <a:extLst>
              <a:ext uri="{28A0092B-C50C-407E-A947-70E740481C1C}">
                <a14:useLocalDpi xmlns:a14="http://schemas.microsoft.com/office/drawing/2010/main" val="0"/>
              </a:ext>
            </a:extLst>
          </a:blip>
          <a:srcRect l="3417" t="8685" r="3886" b="10261"/>
          <a:stretch>
            <a:fillRect/>
          </a:stretch>
        </p:blipFill>
        <p:spPr>
          <a:xfrm>
            <a:off x="304800" y="228600"/>
            <a:ext cx="3823250" cy="1470481"/>
          </a:xfrm>
          <a:prstGeom prst="rect">
            <a:avLst/>
          </a:prstGeom>
        </p:spPr>
      </p:pic>
      <p:sp>
        <p:nvSpPr>
          <p:cNvPr id="3" name="Subtitle 2">
            <a:extLst>
              <a:ext uri="{FF2B5EF4-FFF2-40B4-BE49-F238E27FC236}">
                <a16:creationId xmlns:a16="http://schemas.microsoft.com/office/drawing/2014/main" id="{385CB7D6-609B-381E-CF9E-61E274AD203A}"/>
              </a:ext>
            </a:extLst>
          </p:cNvPr>
          <p:cNvSpPr txBox="1">
            <a:spLocks/>
          </p:cNvSpPr>
          <p:nvPr/>
        </p:nvSpPr>
        <p:spPr>
          <a:xfrm>
            <a:off x="1143000" y="46482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Turning sludge into a circular resource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in line with I</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nterreg</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Euro Med &amp; UFM</a:t>
            </a:r>
            <a:endPar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pic>
        <p:nvPicPr>
          <p:cNvPr id="6" name="Picture 5" descr="A blue and white map&#10;&#10;AI-generated content may be incorrect.">
            <a:extLst>
              <a:ext uri="{FF2B5EF4-FFF2-40B4-BE49-F238E27FC236}">
                <a16:creationId xmlns:a16="http://schemas.microsoft.com/office/drawing/2014/main" id="{62E9E913-A540-7C59-41A6-7F815BD80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7181"/>
            <a:ext cx="9144000" cy="2428103"/>
          </a:xfrm>
          <a:prstGeom prst="rect">
            <a:avLst/>
          </a:prstGeom>
        </p:spPr>
      </p:pic>
    </p:spTree>
    <p:extLst>
      <p:ext uri="{BB962C8B-B14F-4D97-AF65-F5344CB8AC3E}">
        <p14:creationId xmlns:p14="http://schemas.microsoft.com/office/powerpoint/2010/main" val="328696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03960"/>
            <a:ext cx="5539562" cy="609600"/>
          </a:xfrm>
        </p:spPr>
        <p:txBody>
          <a:bodyPr>
            <a:normAutofit fontScale="90000"/>
          </a:bodyPr>
          <a:lstStyle/>
          <a:p>
            <a:r>
              <a:rPr sz="2800" dirty="0"/>
              <a:t>Sludge Challenge in the Mediterranean</a:t>
            </a:r>
          </a:p>
        </p:txBody>
      </p:sp>
      <p:graphicFrame>
        <p:nvGraphicFramePr>
          <p:cNvPr id="3" name="Chart 2"/>
          <p:cNvGraphicFramePr>
            <a:graphicFrameLocks noGrp="1"/>
          </p:cNvGraphicFramePr>
          <p:nvPr>
            <p:extLst>
              <p:ext uri="{D42A27DB-BD31-4B8C-83A1-F6EECF244321}">
                <p14:modId xmlns:p14="http://schemas.microsoft.com/office/powerpoint/2010/main" val="3366870172"/>
              </p:ext>
            </p:extLst>
          </p:nvPr>
        </p:nvGraphicFramePr>
        <p:xfrm>
          <a:off x="1097280" y="2028855"/>
          <a:ext cx="6400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97280" y="5486400"/>
            <a:ext cx="6987362" cy="40011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Indicative</a:t>
            </a:r>
            <a:r>
              <a:rPr kumimoji="0" sz="1800" b="0" i="0" u="none" strike="noStrike" kern="1200" cap="none" spc="0" normalizeH="0" baseline="0" noProof="0" dirty="0">
                <a:ln>
                  <a:noFill/>
                </a:ln>
                <a:solidFill>
                  <a:prstClr val="black"/>
                </a:solidFill>
                <a:effectLst/>
                <a:uLnTx/>
                <a:uFillTx/>
                <a:latin typeface="Calibri"/>
                <a:ea typeface="+mn-ea"/>
                <a:cs typeface="+mn-cs"/>
              </a:rPr>
              <a:t> regional figures – unmanaged sludge remains the critical gap.</a:t>
            </a:r>
          </a:p>
        </p:txBody>
      </p:sp>
      <p:pic>
        <p:nvPicPr>
          <p:cNvPr id="6" name="Picture 5">
            <a:extLst>
              <a:ext uri="{FF2B5EF4-FFF2-40B4-BE49-F238E27FC236}">
                <a16:creationId xmlns:a16="http://schemas.microsoft.com/office/drawing/2014/main" id="{FA85530F-AE5E-5516-01D6-8FB9323D3D05}"/>
              </a:ext>
            </a:extLst>
          </p:cNvPr>
          <p:cNvPicPr>
            <a:picLocks noChangeAspect="1"/>
          </p:cNvPicPr>
          <p:nvPr/>
        </p:nvPicPr>
        <p:blipFill>
          <a:blip r:embed="rId3" cstate="print">
            <a:extLst>
              <a:ext uri="{28A0092B-C50C-407E-A947-70E740481C1C}">
                <a14:useLocalDpi xmlns:a14="http://schemas.microsoft.com/office/drawing/2010/main" val="0"/>
              </a:ext>
            </a:extLst>
          </a:blip>
          <a:srcRect l="3417" t="8685" r="3886" b="10261"/>
          <a:stretch>
            <a:fillRect/>
          </a:stretch>
        </p:blipFill>
        <p:spPr>
          <a:xfrm>
            <a:off x="15240" y="280589"/>
            <a:ext cx="2895600" cy="11136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62" y="2015218"/>
            <a:ext cx="646990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2800" b="1">
                <a:solidFill>
                  <a:srgbClr val="282828"/>
                </a:solidFill>
              </a:defRPr>
            </a:pPr>
            <a:r>
              <a:rPr kumimoji="0" sz="2800" b="1" i="0" u="none" strike="noStrike" kern="1200" cap="none" spc="0" normalizeH="0" baseline="0" noProof="0" dirty="0">
                <a:ln>
                  <a:noFill/>
                </a:ln>
                <a:solidFill>
                  <a:srgbClr val="282828"/>
                </a:solidFill>
                <a:effectLst/>
                <a:uLnTx/>
                <a:uFillTx/>
                <a:latin typeface="Calibri"/>
                <a:ea typeface="+mn-ea"/>
                <a:cs typeface="+mn-cs"/>
              </a:rPr>
              <a:t>From Sludge to Resource</a:t>
            </a:r>
          </a:p>
        </p:txBody>
      </p:sp>
      <p:sp>
        <p:nvSpPr>
          <p:cNvPr id="3" name="TextBox 2"/>
          <p:cNvSpPr txBox="1"/>
          <p:nvPr/>
        </p:nvSpPr>
        <p:spPr>
          <a:xfrm>
            <a:off x="331470" y="2795938"/>
            <a:ext cx="3439596" cy="461665"/>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2000" b="1">
                <a:solidFill>
                  <a:srgbClr val="282828"/>
                </a:solidFill>
              </a:defRPr>
            </a:pPr>
            <a:r>
              <a:rPr kumimoji="0" sz="2400" b="1" i="0" u="none" strike="noStrike" kern="1200" cap="none" spc="0" normalizeH="0" baseline="0" noProof="0" dirty="0">
                <a:ln>
                  <a:noFill/>
                </a:ln>
                <a:solidFill>
                  <a:srgbClr val="282828"/>
                </a:solidFill>
                <a:effectLst/>
                <a:uLnTx/>
                <a:uFillTx/>
                <a:latin typeface="Calibri"/>
                <a:ea typeface="+mn-ea"/>
                <a:cs typeface="+mn-cs"/>
              </a:rPr>
              <a:t>♻ Circular Economy Logic</a:t>
            </a:r>
          </a:p>
        </p:txBody>
      </p:sp>
      <p:sp>
        <p:nvSpPr>
          <p:cNvPr id="4" name="TextBox 3"/>
          <p:cNvSpPr txBox="1"/>
          <p:nvPr/>
        </p:nvSpPr>
        <p:spPr>
          <a:xfrm>
            <a:off x="304800" y="3425190"/>
            <a:ext cx="4049057" cy="1107996"/>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282828"/>
                </a:solidFill>
              </a:defRPr>
            </a:pPr>
            <a:r>
              <a:rPr kumimoji="0" sz="2200" b="0" i="0" u="none" strike="noStrike" kern="1200" cap="none" spc="0" normalizeH="0" baseline="0" noProof="0" dirty="0">
                <a:ln>
                  <a:noFill/>
                </a:ln>
                <a:solidFill>
                  <a:srgbClr val="282828"/>
                </a:solidFill>
                <a:effectLst/>
                <a:uLnTx/>
                <a:uFillTx/>
                <a:latin typeface="Calibri"/>
                <a:ea typeface="+mn-ea"/>
                <a:cs typeface="+mn-cs"/>
              </a:rPr>
              <a:t>• Compost for soil restoration</a:t>
            </a:r>
            <a:br>
              <a:rPr kumimoji="0" sz="2200" b="0" i="0" u="none" strike="noStrike" kern="1200" cap="none" spc="0" normalizeH="0" baseline="0" noProof="0" dirty="0">
                <a:ln>
                  <a:noFill/>
                </a:ln>
                <a:solidFill>
                  <a:srgbClr val="282828"/>
                </a:solidFill>
                <a:effectLst/>
                <a:uLnTx/>
                <a:uFillTx/>
                <a:latin typeface="Calibri"/>
                <a:ea typeface="+mn-ea"/>
                <a:cs typeface="+mn-cs"/>
              </a:rPr>
            </a:br>
            <a:r>
              <a:rPr kumimoji="0" sz="2200" b="0" i="0" u="none" strike="noStrike" kern="1200" cap="none" spc="0" normalizeH="0" baseline="0" noProof="0" dirty="0">
                <a:ln>
                  <a:noFill/>
                </a:ln>
                <a:solidFill>
                  <a:srgbClr val="282828"/>
                </a:solidFill>
                <a:effectLst/>
                <a:uLnTx/>
                <a:uFillTx/>
                <a:latin typeface="Calibri"/>
                <a:ea typeface="+mn-ea"/>
                <a:cs typeface="+mn-cs"/>
              </a:rPr>
              <a:t>• Energy recovery (biogas, drying)</a:t>
            </a:r>
            <a:br>
              <a:rPr kumimoji="0" sz="2200" b="0" i="0" u="none" strike="noStrike" kern="1200" cap="none" spc="0" normalizeH="0" baseline="0" noProof="0" dirty="0">
                <a:ln>
                  <a:noFill/>
                </a:ln>
                <a:solidFill>
                  <a:srgbClr val="282828"/>
                </a:solidFill>
                <a:effectLst/>
                <a:uLnTx/>
                <a:uFillTx/>
                <a:latin typeface="Calibri"/>
                <a:ea typeface="+mn-ea"/>
                <a:cs typeface="+mn-cs"/>
              </a:rPr>
            </a:br>
            <a:r>
              <a:rPr kumimoji="0" sz="2200" b="0" i="0" u="none" strike="noStrike" kern="1200" cap="none" spc="0" normalizeH="0" baseline="0" noProof="0" dirty="0">
                <a:ln>
                  <a:noFill/>
                </a:ln>
                <a:solidFill>
                  <a:srgbClr val="282828"/>
                </a:solidFill>
                <a:effectLst/>
                <a:uLnTx/>
                <a:uFillTx/>
                <a:latin typeface="Calibri"/>
                <a:ea typeface="+mn-ea"/>
                <a:cs typeface="+mn-cs"/>
              </a:rPr>
              <a:t>• Nutrient recovery (N &amp; P)</a:t>
            </a:r>
          </a:p>
        </p:txBody>
      </p:sp>
      <p:pic>
        <p:nvPicPr>
          <p:cNvPr id="1028" name="Picture 4" descr="Sewage sludge,  is the remaining, semi-solid material that is left over after the cleaned-up water is discharged from a sewage treatment works.">
            <a:extLst>
              <a:ext uri="{FF2B5EF4-FFF2-40B4-BE49-F238E27FC236}">
                <a16:creationId xmlns:a16="http://schemas.microsoft.com/office/drawing/2014/main" id="{319CB99F-CC3A-23A8-71F1-B0702B4B48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091" y="822960"/>
            <a:ext cx="3526270" cy="2879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E6E5497-06E7-C3FE-5FEA-B41CDE2FC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857" y="3942394"/>
            <a:ext cx="47529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9DAD82-58C6-E779-1625-8243D4796B7F}"/>
              </a:ext>
            </a:extLst>
          </p:cNvPr>
          <p:cNvPicPr>
            <a:picLocks noChangeAspect="1"/>
          </p:cNvPicPr>
          <p:nvPr/>
        </p:nvPicPr>
        <p:blipFill>
          <a:blip r:embed="rId4" cstate="print">
            <a:extLst>
              <a:ext uri="{28A0092B-C50C-407E-A947-70E740481C1C}">
                <a14:useLocalDpi xmlns:a14="http://schemas.microsoft.com/office/drawing/2010/main" val="0"/>
              </a:ext>
            </a:extLst>
          </a:blip>
          <a:srcRect l="3417" t="8685" r="3886" b="10261"/>
          <a:stretch>
            <a:fillRect/>
          </a:stretch>
        </p:blipFill>
        <p:spPr>
          <a:xfrm>
            <a:off x="304800" y="228600"/>
            <a:ext cx="3823250" cy="14704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5E49-9CDF-5459-EE65-3670B467FFEB}"/>
              </a:ext>
            </a:extLst>
          </p:cNvPr>
          <p:cNvSpPr>
            <a:spLocks noGrp="1"/>
          </p:cNvSpPr>
          <p:nvPr>
            <p:ph type="title"/>
          </p:nvPr>
        </p:nvSpPr>
        <p:spPr>
          <a:xfrm>
            <a:off x="3087669" y="329366"/>
            <a:ext cx="6250969" cy="433063"/>
          </a:xfrm>
        </p:spPr>
        <p:txBody>
          <a:bodyPr>
            <a:normAutofit fontScale="90000"/>
          </a:bodyPr>
          <a:lstStyle/>
          <a:p>
            <a:r>
              <a:rPr lang="en-US" sz="2800" dirty="0"/>
              <a:t>Living Labs and Countries</a:t>
            </a:r>
          </a:p>
        </p:txBody>
      </p:sp>
      <p:sp>
        <p:nvSpPr>
          <p:cNvPr id="3" name="Content Placeholder 2">
            <a:extLst>
              <a:ext uri="{FF2B5EF4-FFF2-40B4-BE49-F238E27FC236}">
                <a16:creationId xmlns:a16="http://schemas.microsoft.com/office/drawing/2014/main" id="{6E6584A4-F333-364D-257C-C4138573647F}"/>
              </a:ext>
            </a:extLst>
          </p:cNvPr>
          <p:cNvSpPr>
            <a:spLocks noGrp="1"/>
          </p:cNvSpPr>
          <p:nvPr>
            <p:ph sz="half" idx="1"/>
          </p:nvPr>
        </p:nvSpPr>
        <p:spPr>
          <a:xfrm>
            <a:off x="502920" y="1968736"/>
            <a:ext cx="4038600" cy="4525963"/>
          </a:xfrm>
        </p:spPr>
        <p:txBody>
          <a:bodyPr>
            <a:normAutofit fontScale="92500" lnSpcReduction="20000"/>
          </a:bodyPr>
          <a:lstStyle/>
          <a:p>
            <a:pPr marL="0" indent="0">
              <a:buNone/>
            </a:pPr>
            <a:r>
              <a:rPr lang="en-US" sz="2400" dirty="0"/>
              <a:t>🌍 4 Cross-border Living Labs:</a:t>
            </a:r>
          </a:p>
          <a:p>
            <a:pPr marL="0" indent="0">
              <a:buNone/>
            </a:pPr>
            <a:endParaRPr lang="en-US" sz="2400" dirty="0"/>
          </a:p>
          <a:p>
            <a:pPr marL="285750" indent="-285750">
              <a:buNone/>
            </a:pPr>
            <a:r>
              <a:rPr lang="en-US" sz="2400" dirty="0"/>
              <a:t>    Testing real circular solutions of   sludge, water and nutrients.</a:t>
            </a:r>
          </a:p>
          <a:p>
            <a:pPr marL="0" indent="0">
              <a:buNone/>
            </a:pPr>
            <a:endParaRPr lang="en-US" sz="2400" dirty="0"/>
          </a:p>
          <a:p>
            <a:pPr marL="173038" indent="-173038">
              <a:buNone/>
            </a:pPr>
            <a:r>
              <a:rPr lang="en-US" sz="2400" dirty="0"/>
              <a:t>   Technical innovation combined  with    governance and policy support. </a:t>
            </a:r>
          </a:p>
          <a:p>
            <a:pPr marL="0" indent="0">
              <a:buNone/>
            </a:pPr>
            <a:endParaRPr lang="en-US" sz="2400" dirty="0"/>
          </a:p>
          <a:p>
            <a:pPr marL="346075" indent="-173038">
              <a:buNone/>
            </a:pPr>
            <a:r>
              <a:rPr lang="en-US" sz="2400" dirty="0"/>
              <a:t>  Common MED challenges and     replicable models. </a:t>
            </a:r>
          </a:p>
          <a:p>
            <a:pPr marL="0" indent="0">
              <a:buNone/>
            </a:pPr>
            <a:endParaRPr lang="en-US" sz="2400" dirty="0"/>
          </a:p>
          <a:p>
            <a:pPr marL="0" indent="0">
              <a:buNone/>
            </a:pPr>
            <a:r>
              <a:rPr lang="en-US" sz="2400" dirty="0"/>
              <a:t>  Shared experts across partners.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p:txBody>
      </p:sp>
      <p:pic>
        <p:nvPicPr>
          <p:cNvPr id="8" name="Picture 7">
            <a:extLst>
              <a:ext uri="{FF2B5EF4-FFF2-40B4-BE49-F238E27FC236}">
                <a16:creationId xmlns:a16="http://schemas.microsoft.com/office/drawing/2014/main" id="{F06B8FF6-9931-80A8-0998-289D28545FB2}"/>
              </a:ext>
            </a:extLst>
          </p:cNvPr>
          <p:cNvPicPr>
            <a:picLocks noChangeAspect="1"/>
          </p:cNvPicPr>
          <p:nvPr/>
        </p:nvPicPr>
        <p:blipFill>
          <a:blip r:embed="rId2"/>
          <a:stretch>
            <a:fillRect/>
          </a:stretch>
        </p:blipFill>
        <p:spPr>
          <a:xfrm flipH="1">
            <a:off x="242635" y="2689709"/>
            <a:ext cx="501015" cy="501015"/>
          </a:xfrm>
          <a:prstGeom prst="rect">
            <a:avLst/>
          </a:prstGeom>
        </p:spPr>
      </p:pic>
      <p:pic>
        <p:nvPicPr>
          <p:cNvPr id="1030" name="Picture 6" descr="تعرفوا على محطة المعالجة الصرف الصحي في أريحا ومشروع تعزيز القدرات من أجل  الإدارة المستدامة لقطاع الصرف الصحي في بلدية أريحا, Watch promotion video  about Jericho Wastewater Treatment Plant and JICA ...">
            <a:extLst>
              <a:ext uri="{FF2B5EF4-FFF2-40B4-BE49-F238E27FC236}">
                <a16:creationId xmlns:a16="http://schemas.microsoft.com/office/drawing/2014/main" id="{BC9D4CA1-68DA-50AF-E70F-C750602025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81225" y="2027835"/>
            <a:ext cx="3002280" cy="16812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yellow handshake in a heart shape&#10;&#10;AI-generated content may be incorrect.">
            <a:extLst>
              <a:ext uri="{FF2B5EF4-FFF2-40B4-BE49-F238E27FC236}">
                <a16:creationId xmlns:a16="http://schemas.microsoft.com/office/drawing/2014/main" id="{048C1C7B-D7EA-DD1A-B1AA-4492022DE599}"/>
              </a:ext>
            </a:extLst>
          </p:cNvPr>
          <p:cNvPicPr>
            <a:picLocks noChangeAspect="1"/>
          </p:cNvPicPr>
          <p:nvPr/>
        </p:nvPicPr>
        <p:blipFill>
          <a:blip r:embed="rId4"/>
          <a:stretch>
            <a:fillRect/>
          </a:stretch>
        </p:blipFill>
        <p:spPr>
          <a:xfrm>
            <a:off x="63215" y="5699591"/>
            <a:ext cx="696628" cy="575784"/>
          </a:xfrm>
          <a:prstGeom prst="rect">
            <a:avLst/>
          </a:prstGeom>
        </p:spPr>
      </p:pic>
      <p:pic>
        <p:nvPicPr>
          <p:cNvPr id="16" name="Picture 15">
            <a:extLst>
              <a:ext uri="{FF2B5EF4-FFF2-40B4-BE49-F238E27FC236}">
                <a16:creationId xmlns:a16="http://schemas.microsoft.com/office/drawing/2014/main" id="{C11DF011-191E-D24C-527E-A2A69933DB89}"/>
              </a:ext>
            </a:extLst>
          </p:cNvPr>
          <p:cNvPicPr>
            <a:picLocks noChangeAspect="1"/>
          </p:cNvPicPr>
          <p:nvPr/>
        </p:nvPicPr>
        <p:blipFill>
          <a:blip r:embed="rId5"/>
          <a:stretch>
            <a:fillRect/>
          </a:stretch>
        </p:blipFill>
        <p:spPr>
          <a:xfrm>
            <a:off x="4708856" y="1457301"/>
            <a:ext cx="767776" cy="383888"/>
          </a:xfrm>
          <a:prstGeom prst="rect">
            <a:avLst/>
          </a:prstGeom>
        </p:spPr>
      </p:pic>
      <p:pic>
        <p:nvPicPr>
          <p:cNvPr id="17" name="Picture 16">
            <a:extLst>
              <a:ext uri="{FF2B5EF4-FFF2-40B4-BE49-F238E27FC236}">
                <a16:creationId xmlns:a16="http://schemas.microsoft.com/office/drawing/2014/main" id="{59016AC8-45B2-2414-9BAE-2861B544DAA3}"/>
              </a:ext>
            </a:extLst>
          </p:cNvPr>
          <p:cNvPicPr>
            <a:picLocks noChangeAspect="1"/>
          </p:cNvPicPr>
          <p:nvPr/>
        </p:nvPicPr>
        <p:blipFill>
          <a:blip r:embed="rId6"/>
          <a:stretch>
            <a:fillRect/>
          </a:stretch>
        </p:blipFill>
        <p:spPr>
          <a:xfrm>
            <a:off x="5647066" y="1467403"/>
            <a:ext cx="758297" cy="383888"/>
          </a:xfrm>
          <a:prstGeom prst="rect">
            <a:avLst/>
          </a:prstGeom>
        </p:spPr>
      </p:pic>
      <p:pic>
        <p:nvPicPr>
          <p:cNvPr id="18" name="Picture 17">
            <a:extLst>
              <a:ext uri="{FF2B5EF4-FFF2-40B4-BE49-F238E27FC236}">
                <a16:creationId xmlns:a16="http://schemas.microsoft.com/office/drawing/2014/main" id="{422081B0-152F-55DA-7C33-CD8BB46668F4}"/>
              </a:ext>
            </a:extLst>
          </p:cNvPr>
          <p:cNvPicPr>
            <a:picLocks noChangeAspect="1"/>
          </p:cNvPicPr>
          <p:nvPr/>
        </p:nvPicPr>
        <p:blipFill>
          <a:blip r:embed="rId7"/>
          <a:stretch>
            <a:fillRect/>
          </a:stretch>
        </p:blipFill>
        <p:spPr>
          <a:xfrm>
            <a:off x="6482365" y="1397914"/>
            <a:ext cx="877838" cy="594606"/>
          </a:xfrm>
          <a:prstGeom prst="rect">
            <a:avLst/>
          </a:prstGeom>
        </p:spPr>
      </p:pic>
      <p:pic>
        <p:nvPicPr>
          <p:cNvPr id="19" name="Picture 18">
            <a:extLst>
              <a:ext uri="{FF2B5EF4-FFF2-40B4-BE49-F238E27FC236}">
                <a16:creationId xmlns:a16="http://schemas.microsoft.com/office/drawing/2014/main" id="{51F3757A-7AC7-1AE4-2DB1-BF120EBCAD81}"/>
              </a:ext>
            </a:extLst>
          </p:cNvPr>
          <p:cNvPicPr>
            <a:picLocks noChangeAspect="1"/>
          </p:cNvPicPr>
          <p:nvPr/>
        </p:nvPicPr>
        <p:blipFill>
          <a:blip r:embed="rId8"/>
          <a:stretch>
            <a:fillRect/>
          </a:stretch>
        </p:blipFill>
        <p:spPr>
          <a:xfrm>
            <a:off x="7489704" y="1467403"/>
            <a:ext cx="649270" cy="433063"/>
          </a:xfrm>
          <a:prstGeom prst="rect">
            <a:avLst/>
          </a:prstGeom>
        </p:spPr>
      </p:pic>
      <p:pic>
        <p:nvPicPr>
          <p:cNvPr id="20" name="Picture 19">
            <a:extLst>
              <a:ext uri="{FF2B5EF4-FFF2-40B4-BE49-F238E27FC236}">
                <a16:creationId xmlns:a16="http://schemas.microsoft.com/office/drawing/2014/main" id="{B8351166-D40F-C15E-C688-32EF3DB7C8AD}"/>
              </a:ext>
            </a:extLst>
          </p:cNvPr>
          <p:cNvPicPr>
            <a:picLocks noChangeAspect="1"/>
          </p:cNvPicPr>
          <p:nvPr/>
        </p:nvPicPr>
        <p:blipFill>
          <a:blip r:embed="rId9"/>
          <a:stretch>
            <a:fillRect/>
          </a:stretch>
        </p:blipFill>
        <p:spPr>
          <a:xfrm>
            <a:off x="5309694" y="3836481"/>
            <a:ext cx="2540528" cy="1913293"/>
          </a:xfrm>
          <a:prstGeom prst="rect">
            <a:avLst/>
          </a:prstGeom>
        </p:spPr>
      </p:pic>
      <p:pic>
        <p:nvPicPr>
          <p:cNvPr id="22" name="Picture 21">
            <a:extLst>
              <a:ext uri="{FF2B5EF4-FFF2-40B4-BE49-F238E27FC236}">
                <a16:creationId xmlns:a16="http://schemas.microsoft.com/office/drawing/2014/main" id="{6BEE01C6-ACD1-ADEB-2C8C-A00C300B411C}"/>
              </a:ext>
            </a:extLst>
          </p:cNvPr>
          <p:cNvPicPr>
            <a:picLocks noChangeAspect="1"/>
          </p:cNvPicPr>
          <p:nvPr/>
        </p:nvPicPr>
        <p:blipFill>
          <a:blip r:embed="rId10"/>
          <a:stretch>
            <a:fillRect/>
          </a:stretch>
        </p:blipFill>
        <p:spPr>
          <a:xfrm>
            <a:off x="55595" y="3553854"/>
            <a:ext cx="696628" cy="696628"/>
          </a:xfrm>
          <a:prstGeom prst="rect">
            <a:avLst/>
          </a:prstGeom>
        </p:spPr>
      </p:pic>
      <p:pic>
        <p:nvPicPr>
          <p:cNvPr id="23" name="Picture 22">
            <a:extLst>
              <a:ext uri="{FF2B5EF4-FFF2-40B4-BE49-F238E27FC236}">
                <a16:creationId xmlns:a16="http://schemas.microsoft.com/office/drawing/2014/main" id="{1D2D5CB9-990F-D9DF-1DA3-CC5E3DA21EB2}"/>
              </a:ext>
            </a:extLst>
          </p:cNvPr>
          <p:cNvPicPr>
            <a:picLocks noChangeAspect="1"/>
          </p:cNvPicPr>
          <p:nvPr/>
        </p:nvPicPr>
        <p:blipFill>
          <a:blip r:embed="rId11"/>
          <a:stretch>
            <a:fillRect/>
          </a:stretch>
        </p:blipFill>
        <p:spPr>
          <a:xfrm>
            <a:off x="63215" y="4926423"/>
            <a:ext cx="696628" cy="461895"/>
          </a:xfrm>
          <a:prstGeom prst="rect">
            <a:avLst/>
          </a:prstGeom>
        </p:spPr>
      </p:pic>
      <p:pic>
        <p:nvPicPr>
          <p:cNvPr id="4" name="Picture 3">
            <a:extLst>
              <a:ext uri="{FF2B5EF4-FFF2-40B4-BE49-F238E27FC236}">
                <a16:creationId xmlns:a16="http://schemas.microsoft.com/office/drawing/2014/main" id="{2CB84547-70F3-4632-EFF8-D81189FDADDF}"/>
              </a:ext>
            </a:extLst>
          </p:cNvPr>
          <p:cNvPicPr>
            <a:picLocks noChangeAspect="1"/>
          </p:cNvPicPr>
          <p:nvPr/>
        </p:nvPicPr>
        <p:blipFill>
          <a:blip r:embed="rId12" cstate="print">
            <a:extLst>
              <a:ext uri="{28A0092B-C50C-407E-A947-70E740481C1C}">
                <a14:useLocalDpi xmlns:a14="http://schemas.microsoft.com/office/drawing/2010/main" val="0"/>
              </a:ext>
            </a:extLst>
          </a:blip>
          <a:srcRect l="3417" t="8685" r="3886" b="10261"/>
          <a:stretch>
            <a:fillRect/>
          </a:stretch>
        </p:blipFill>
        <p:spPr>
          <a:xfrm>
            <a:off x="304800" y="228601"/>
            <a:ext cx="3581400" cy="1377462"/>
          </a:xfrm>
          <a:prstGeom prst="rect">
            <a:avLst/>
          </a:prstGeom>
        </p:spPr>
      </p:pic>
    </p:spTree>
    <p:extLst>
      <p:ext uri="{BB962C8B-B14F-4D97-AF65-F5344CB8AC3E}">
        <p14:creationId xmlns:p14="http://schemas.microsoft.com/office/powerpoint/2010/main" val="394684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125" y="1635965"/>
            <a:ext cx="3324308" cy="52322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b="1"/>
            </a:pPr>
            <a:r>
              <a:rPr kumimoji="0" sz="2800" b="1" i="0" u="none" strike="noStrike" kern="1200" cap="none" spc="0" normalizeH="0" baseline="0" noProof="0" dirty="0">
                <a:ln>
                  <a:noFill/>
                </a:ln>
                <a:solidFill>
                  <a:prstClr val="black"/>
                </a:solidFill>
                <a:effectLst/>
                <a:uLnTx/>
                <a:uFillTx/>
                <a:latin typeface="Calibri"/>
                <a:ea typeface="+mn-ea"/>
                <a:cs typeface="+mn-cs"/>
              </a:rPr>
              <a:t>Key Results &amp; Impact</a:t>
            </a:r>
          </a:p>
        </p:txBody>
      </p:sp>
      <p:graphicFrame>
        <p:nvGraphicFramePr>
          <p:cNvPr id="3" name="Chart 2"/>
          <p:cNvGraphicFramePr>
            <a:graphicFrameLocks noGrp="1"/>
          </p:cNvGraphicFramePr>
          <p:nvPr/>
        </p:nvGraphicFramePr>
        <p:xfrm>
          <a:off x="4317732" y="2592538"/>
          <a:ext cx="4114800" cy="24496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358B575-1B0C-7530-201A-A63010A0F7D4}"/>
              </a:ext>
            </a:extLst>
          </p:cNvPr>
          <p:cNvSpPr txBox="1"/>
          <p:nvPr/>
        </p:nvSpPr>
        <p:spPr>
          <a:xfrm>
            <a:off x="635267" y="2742400"/>
            <a:ext cx="3758665" cy="31393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kumimoji="0" lang="en-US" sz="2200" b="0" i="0" u="none" strike="noStrike" kern="1200" cap="none" spc="0" normalizeH="0" baseline="0" noProof="0" dirty="0">
                <a:ln>
                  <a:noFill/>
                </a:ln>
                <a:solidFill>
                  <a:prstClr val="black"/>
                </a:solidFill>
                <a:effectLst/>
                <a:uLnTx/>
                <a:uFillTx/>
                <a:latin typeface="Calibri"/>
                <a:ea typeface="+mn-ea"/>
                <a:cs typeface="+mn-cs"/>
              </a:rPr>
              <a:t>♻ Sludge Reduction</a:t>
            </a:r>
          </a:p>
          <a:p>
            <a:pPr marL="0" marR="0" lvl="0" indent="0" algn="l" defTabSz="457200" rtl="0" eaLnBrk="1" fontAlgn="auto" latinLnBrk="0" hangingPunct="1">
              <a:lnSpc>
                <a:spcPct val="100000"/>
              </a:lnSpc>
              <a:spcBef>
                <a:spcPts val="0"/>
              </a:spcBef>
              <a:spcAft>
                <a:spcPts val="0"/>
              </a:spcAft>
              <a:buClrTx/>
              <a:buSzTx/>
              <a:buFontTx/>
              <a:buNone/>
              <a:tabLst/>
              <a:defRPr sz="1800"/>
            </a:pPr>
            <a:r>
              <a:rPr kumimoji="0" lang="en-US" sz="2200" b="0" i="0" u="none" strike="noStrike" kern="1200" cap="none" spc="0" normalizeH="0" baseline="0" noProof="0" dirty="0">
                <a:ln>
                  <a:noFill/>
                </a:ln>
                <a:solidFill>
                  <a:prstClr val="black"/>
                </a:solidFill>
                <a:effectLst/>
                <a:uLnTx/>
                <a:uFillTx/>
                <a:latin typeface="Calibri"/>
                <a:ea typeface="+mn-ea"/>
                <a:cs typeface="+mn-cs"/>
              </a:rPr>
              <a:t>30–40% at Living Lab sites</a:t>
            </a:r>
          </a:p>
          <a:p>
            <a:pPr marL="0" marR="0" lvl="0" indent="0" algn="l" defTabSz="457200" rtl="0" eaLnBrk="1" fontAlgn="auto" latinLnBrk="0" hangingPunct="1">
              <a:lnSpc>
                <a:spcPct val="100000"/>
              </a:lnSpc>
              <a:spcBef>
                <a:spcPts val="0"/>
              </a:spcBef>
              <a:spcAft>
                <a:spcPts val="0"/>
              </a:spcAft>
              <a:buClrTx/>
              <a:buSzTx/>
              <a:buFontTx/>
              <a:buNone/>
              <a:tabLst/>
              <a:defRPr sz="1800"/>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sz="1800"/>
            </a:pPr>
            <a:r>
              <a:rPr kumimoji="0" lang="en-US" sz="2200" b="0" i="0" u="none" strike="noStrike" kern="1200" cap="none" spc="0" normalizeH="0" baseline="0" noProof="0" dirty="0">
                <a:ln>
                  <a:noFill/>
                </a:ln>
                <a:solidFill>
                  <a:prstClr val="black"/>
                </a:solidFill>
                <a:effectLst/>
                <a:uLnTx/>
                <a:uFillTx/>
                <a:latin typeface="Calibri"/>
                <a:ea typeface="+mn-ea"/>
                <a:cs typeface="+mn-cs"/>
              </a:rPr>
              <a:t>🌱 Nutrient Recovery</a:t>
            </a:r>
          </a:p>
          <a:p>
            <a:pPr marL="0" marR="0" lvl="0" indent="0" algn="l" defTabSz="457200" rtl="0" eaLnBrk="1" fontAlgn="auto" latinLnBrk="0" hangingPunct="1">
              <a:lnSpc>
                <a:spcPct val="100000"/>
              </a:lnSpc>
              <a:spcBef>
                <a:spcPts val="0"/>
              </a:spcBef>
              <a:spcAft>
                <a:spcPts val="0"/>
              </a:spcAft>
              <a:buClrTx/>
              <a:buSzTx/>
              <a:buFontTx/>
              <a:buNone/>
              <a:tabLst/>
              <a:defRPr sz="1800"/>
            </a:pPr>
            <a:r>
              <a:rPr kumimoji="0" lang="en-US" sz="2200" b="0" i="0" u="none" strike="noStrike" kern="1200" cap="none" spc="0" normalizeH="0" baseline="0" noProof="0" dirty="0">
                <a:ln>
                  <a:noFill/>
                </a:ln>
                <a:solidFill>
                  <a:prstClr val="black"/>
                </a:solidFill>
                <a:effectLst/>
                <a:uLnTx/>
                <a:uFillTx/>
                <a:latin typeface="Calibri"/>
                <a:ea typeface="+mn-ea"/>
                <a:cs typeface="+mn-cs"/>
              </a:rPr>
              <a:t>20–30% (Nitrogen &amp; Phosphorus)</a:t>
            </a:r>
          </a:p>
          <a:p>
            <a:pPr marL="0" marR="0" lvl="0" indent="0" algn="l" defTabSz="457200" rtl="0" eaLnBrk="1" fontAlgn="auto" latinLnBrk="0" hangingPunct="1">
              <a:lnSpc>
                <a:spcPct val="100000"/>
              </a:lnSpc>
              <a:spcBef>
                <a:spcPts val="0"/>
              </a:spcBef>
              <a:spcAft>
                <a:spcPts val="0"/>
              </a:spcAft>
              <a:buClrTx/>
              <a:buSzTx/>
              <a:buFontTx/>
              <a:buNone/>
              <a:tabLst/>
              <a:defRPr sz="1800"/>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sz="1800"/>
            </a:pPr>
            <a:r>
              <a:rPr kumimoji="0" lang="en-US" sz="2200" b="0" i="0" u="none" strike="noStrike" kern="1200" cap="none" spc="0" normalizeH="0" baseline="0" noProof="0" dirty="0">
                <a:ln>
                  <a:noFill/>
                </a:ln>
                <a:solidFill>
                  <a:prstClr val="black"/>
                </a:solidFill>
                <a:effectLst/>
                <a:uLnTx/>
                <a:uFillTx/>
                <a:latin typeface="Calibri"/>
                <a:ea typeface="+mn-ea"/>
                <a:cs typeface="+mn-cs"/>
              </a:rPr>
              <a:t>💶 Cost Reduction</a:t>
            </a:r>
          </a:p>
          <a:p>
            <a:pPr marL="0" marR="0" lvl="0" indent="0" algn="l" defTabSz="457200" rtl="0" eaLnBrk="1" fontAlgn="auto" latinLnBrk="0" hangingPunct="1">
              <a:lnSpc>
                <a:spcPct val="100000"/>
              </a:lnSpc>
              <a:spcBef>
                <a:spcPts val="0"/>
              </a:spcBef>
              <a:spcAft>
                <a:spcPts val="0"/>
              </a:spcAft>
              <a:buClrTx/>
              <a:buSzTx/>
              <a:buFontTx/>
              <a:buNone/>
              <a:tabLst/>
              <a:defRPr sz="1800"/>
            </a:pPr>
            <a:r>
              <a:rPr kumimoji="0" lang="en-US" sz="2200" b="0" i="0" u="none" strike="noStrike" kern="1200" cap="none" spc="0" normalizeH="0" baseline="0" noProof="0" dirty="0">
                <a:ln>
                  <a:noFill/>
                </a:ln>
                <a:solidFill>
                  <a:prstClr val="black"/>
                </a:solidFill>
                <a:effectLst/>
                <a:uLnTx/>
                <a:uFillTx/>
                <a:latin typeface="Calibri"/>
                <a:ea typeface="+mn-ea"/>
                <a:cs typeface="+mn-cs"/>
              </a:rPr>
              <a:t>10–20% lower disposal costs</a:t>
            </a:r>
          </a:p>
        </p:txBody>
      </p:sp>
      <p:pic>
        <p:nvPicPr>
          <p:cNvPr id="4" name="Picture 3">
            <a:extLst>
              <a:ext uri="{FF2B5EF4-FFF2-40B4-BE49-F238E27FC236}">
                <a16:creationId xmlns:a16="http://schemas.microsoft.com/office/drawing/2014/main" id="{92BFBEE0-8805-3E00-C836-71E9ECA1ACF3}"/>
              </a:ext>
            </a:extLst>
          </p:cNvPr>
          <p:cNvPicPr>
            <a:picLocks noChangeAspect="1"/>
          </p:cNvPicPr>
          <p:nvPr/>
        </p:nvPicPr>
        <p:blipFill>
          <a:blip r:embed="rId3" cstate="print">
            <a:extLst>
              <a:ext uri="{28A0092B-C50C-407E-A947-70E740481C1C}">
                <a14:useLocalDpi xmlns:a14="http://schemas.microsoft.com/office/drawing/2010/main" val="0"/>
              </a:ext>
            </a:extLst>
          </a:blip>
          <a:srcRect l="3417" t="8685" r="3886" b="10261"/>
          <a:stretch>
            <a:fillRect/>
          </a:stretch>
        </p:blipFill>
        <p:spPr>
          <a:xfrm>
            <a:off x="304800" y="228600"/>
            <a:ext cx="3823250" cy="14704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1325" y="1889542"/>
            <a:ext cx="3324308" cy="52322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b="1"/>
            </a:pPr>
            <a:r>
              <a:rPr kumimoji="0" sz="2800" b="1" i="0" u="none" strike="noStrike" kern="1200" cap="none" spc="0" normalizeH="0" baseline="0" noProof="0" dirty="0">
                <a:ln>
                  <a:noFill/>
                </a:ln>
                <a:solidFill>
                  <a:prstClr val="black"/>
                </a:solidFill>
                <a:effectLst/>
                <a:uLnTx/>
                <a:uFillTx/>
                <a:latin typeface="Calibri"/>
                <a:ea typeface="+mn-ea"/>
                <a:cs typeface="+mn-cs"/>
              </a:rPr>
              <a:t>Key Results &amp; Impact</a:t>
            </a:r>
          </a:p>
        </p:txBody>
      </p:sp>
      <p:pic>
        <p:nvPicPr>
          <p:cNvPr id="3" name="Picture 2">
            <a:extLst>
              <a:ext uri="{FF2B5EF4-FFF2-40B4-BE49-F238E27FC236}">
                <a16:creationId xmlns:a16="http://schemas.microsoft.com/office/drawing/2014/main" id="{DD55EBCB-DDAA-F787-9620-8E8C1FBF11D0}"/>
              </a:ext>
            </a:extLst>
          </p:cNvPr>
          <p:cNvPicPr>
            <a:picLocks noChangeAspect="1"/>
          </p:cNvPicPr>
          <p:nvPr/>
        </p:nvPicPr>
        <p:blipFill>
          <a:blip r:embed="rId2"/>
          <a:stretch>
            <a:fillRect/>
          </a:stretch>
        </p:blipFill>
        <p:spPr>
          <a:xfrm>
            <a:off x="0" y="176795"/>
            <a:ext cx="3822523" cy="1469263"/>
          </a:xfrm>
          <a:prstGeom prst="rect">
            <a:avLst/>
          </a:prstGeom>
        </p:spPr>
      </p:pic>
      <p:sp>
        <p:nvSpPr>
          <p:cNvPr id="6" name="TextBox 5">
            <a:extLst>
              <a:ext uri="{FF2B5EF4-FFF2-40B4-BE49-F238E27FC236}">
                <a16:creationId xmlns:a16="http://schemas.microsoft.com/office/drawing/2014/main" id="{3F639229-F0B5-98E1-AD0C-3527505F82D4}"/>
              </a:ext>
            </a:extLst>
          </p:cNvPr>
          <p:cNvSpPr txBox="1"/>
          <p:nvPr/>
        </p:nvSpPr>
        <p:spPr>
          <a:xfrm>
            <a:off x="1371600" y="2656246"/>
            <a:ext cx="6400799" cy="24622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600"/>
            </a:pPr>
            <a:r>
              <a:rPr kumimoji="0" sz="2200" b="0" i="0" u="none" strike="noStrike" kern="1200" cap="none" spc="0" normalizeH="0" baseline="0" noProof="0" dirty="0">
                <a:ln>
                  <a:noFill/>
                </a:ln>
                <a:solidFill>
                  <a:prstClr val="black"/>
                </a:solidFill>
                <a:effectLst/>
                <a:uLnTx/>
                <a:uFillTx/>
                <a:latin typeface="Calibri"/>
                <a:ea typeface="+mn-ea"/>
                <a:cs typeface="+mn-cs"/>
              </a:rPr>
              <a:t>Policy &amp; Capacity Impact</a:t>
            </a:r>
            <a:r>
              <a:rPr kumimoji="0" lang="en-US" sz="2200" b="0" i="0" u="none" strike="noStrike" kern="1200" cap="none" spc="0" normalizeH="0" baseline="0" noProof="0" dirty="0">
                <a:ln>
                  <a:noFill/>
                </a:ln>
                <a:solidFill>
                  <a:prstClr val="black"/>
                </a:solidFill>
                <a:effectLst/>
                <a:uLnTx/>
                <a:uFillTx/>
                <a:latin typeface="Calibri"/>
                <a:ea typeface="+mn-ea"/>
                <a:cs typeface="+mn-cs"/>
              </a:rPr>
              <a:t>:</a:t>
            </a:r>
            <a:endParaRPr kumimoji="0"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sz="1600"/>
            </a:pPr>
            <a:endParaRPr kumimoji="0"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sz="1600"/>
            </a:pPr>
            <a:r>
              <a:rPr kumimoji="0" sz="2200" b="0" i="0" u="none" strike="noStrike" kern="1200" cap="none" spc="0" normalizeH="0" baseline="0" noProof="0" dirty="0">
                <a:ln>
                  <a:noFill/>
                </a:ln>
                <a:solidFill>
                  <a:prstClr val="black"/>
                </a:solidFill>
                <a:effectLst/>
                <a:uLnTx/>
                <a:uFillTx/>
                <a:latin typeface="Calibri"/>
                <a:ea typeface="+mn-ea"/>
                <a:cs typeface="+mn-cs"/>
              </a:rPr>
              <a:t>4 Policies Improved</a:t>
            </a:r>
          </a:p>
          <a:p>
            <a:pPr marL="0" marR="0" lvl="0" indent="0" algn="l" defTabSz="457200" rtl="0" eaLnBrk="1" fontAlgn="auto" latinLnBrk="0" hangingPunct="1">
              <a:lnSpc>
                <a:spcPct val="100000"/>
              </a:lnSpc>
              <a:spcBef>
                <a:spcPts val="0"/>
              </a:spcBef>
              <a:spcAft>
                <a:spcPts val="0"/>
              </a:spcAft>
              <a:buClrTx/>
              <a:buSzTx/>
              <a:buFontTx/>
              <a:buNone/>
              <a:tabLst/>
              <a:defRPr sz="1600"/>
            </a:pP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sz="2200" b="0" i="0" u="none" strike="noStrike" kern="1200" cap="none" spc="0" normalizeH="0" baseline="0" noProof="0" dirty="0">
                <a:ln>
                  <a:noFill/>
                </a:ln>
                <a:solidFill>
                  <a:prstClr val="black"/>
                </a:solidFill>
                <a:effectLst/>
                <a:uLnTx/>
                <a:uFillTx/>
                <a:latin typeface="Calibri"/>
                <a:ea typeface="+mn-ea"/>
                <a:cs typeface="+mn-cs"/>
              </a:rPr>
              <a:t>1 Mediterranean Knowledge Platform</a:t>
            </a:r>
          </a:p>
          <a:p>
            <a:pPr marL="0" marR="0" lvl="0" indent="0" algn="l" defTabSz="457200" rtl="0" eaLnBrk="1" fontAlgn="auto" latinLnBrk="0" hangingPunct="1">
              <a:lnSpc>
                <a:spcPct val="100000"/>
              </a:lnSpc>
              <a:spcBef>
                <a:spcPts val="0"/>
              </a:spcBef>
              <a:spcAft>
                <a:spcPts val="0"/>
              </a:spcAft>
              <a:buClrTx/>
              <a:buSzTx/>
              <a:buFontTx/>
              <a:buNone/>
              <a:tabLst/>
              <a:defRPr sz="1600"/>
            </a:pPr>
            <a:r>
              <a:rPr kumimoji="0" sz="2200" b="0" i="0" u="none" strike="noStrike" kern="1200" cap="none" spc="0" normalizeH="0" baseline="0" noProof="0" dirty="0">
                <a:ln>
                  <a:noFill/>
                </a:ln>
                <a:solidFill>
                  <a:prstClr val="black"/>
                </a:solidFill>
                <a:effectLst/>
                <a:uLnTx/>
                <a:uFillTx/>
                <a:latin typeface="Calibri"/>
                <a:ea typeface="+mn-ea"/>
                <a:cs typeface="+mn-cs"/>
              </a:rPr>
              <a:t>400 People Trained</a:t>
            </a:r>
          </a:p>
          <a:p>
            <a:pPr marL="0" marR="0" lvl="0" indent="0" algn="l" defTabSz="457200" rtl="0" eaLnBrk="1" fontAlgn="auto" latinLnBrk="0" hangingPunct="1">
              <a:lnSpc>
                <a:spcPct val="100000"/>
              </a:lnSpc>
              <a:spcBef>
                <a:spcPts val="0"/>
              </a:spcBef>
              <a:spcAft>
                <a:spcPts val="0"/>
              </a:spcAft>
              <a:buClrTx/>
              <a:buSzTx/>
              <a:buFontTx/>
              <a:buNone/>
              <a:tabLst/>
              <a:defRPr sz="1600"/>
            </a:pPr>
            <a:r>
              <a:rPr kumimoji="0" lang="en-US" sz="2200" b="0" i="0" u="none" strike="noStrike" kern="1200" cap="none" spc="0" normalizeH="0" baseline="0" noProof="0" dirty="0">
                <a:ln>
                  <a:noFill/>
                </a:ln>
                <a:solidFill>
                  <a:prstClr val="black"/>
                </a:solidFill>
                <a:effectLst/>
                <a:uLnTx/>
                <a:uFillTx/>
                <a:latin typeface="Calibri"/>
                <a:ea typeface="+mn-ea"/>
                <a:cs typeface="+mn-cs"/>
              </a:rPr>
              <a:t>4</a:t>
            </a:r>
            <a:r>
              <a:rPr kumimoji="0" sz="2200" b="0" i="0" u="none" strike="noStrike" kern="1200" cap="none" spc="0" normalizeH="0" baseline="0" noProof="0" dirty="0">
                <a:ln>
                  <a:noFill/>
                </a:ln>
                <a:solidFill>
                  <a:prstClr val="black"/>
                </a:solidFill>
                <a:effectLst/>
                <a:uLnTx/>
                <a:uFillTx/>
                <a:latin typeface="Calibri"/>
                <a:ea typeface="+mn-ea"/>
                <a:cs typeface="+mn-cs"/>
              </a:rPr>
              <a:t> Toolkits Developed</a:t>
            </a:r>
          </a:p>
          <a:p>
            <a:pPr marL="0" marR="0" lvl="0" indent="0" algn="l" defTabSz="457200" rtl="0" eaLnBrk="1" fontAlgn="auto" latinLnBrk="0" hangingPunct="1">
              <a:lnSpc>
                <a:spcPct val="100000"/>
              </a:lnSpc>
              <a:spcBef>
                <a:spcPts val="0"/>
              </a:spcBef>
              <a:spcAft>
                <a:spcPts val="0"/>
              </a:spcAft>
              <a:buClrTx/>
              <a:buSzTx/>
              <a:buFontTx/>
              <a:buNone/>
              <a:tabLst/>
              <a:defRPr sz="1600"/>
            </a:pPr>
            <a:r>
              <a:rPr kumimoji="0" sz="2200" b="0" i="0" u="none" strike="noStrike" kern="1200" cap="none" spc="0" normalizeH="0" baseline="0" noProof="0" dirty="0">
                <a:ln>
                  <a:noFill/>
                </a:ln>
                <a:solidFill>
                  <a:prstClr val="black"/>
                </a:solidFill>
                <a:effectLst/>
                <a:uLnTx/>
                <a:uFillTx/>
                <a:latin typeface="Calibri"/>
                <a:ea typeface="+mn-ea"/>
                <a:cs typeface="+mn-cs"/>
              </a:rPr>
              <a:t>4 National Roadmaps</a:t>
            </a:r>
          </a:p>
        </p:txBody>
      </p:sp>
      <p:pic>
        <p:nvPicPr>
          <p:cNvPr id="7" name="Picture 6">
            <a:extLst>
              <a:ext uri="{FF2B5EF4-FFF2-40B4-BE49-F238E27FC236}">
                <a16:creationId xmlns:a16="http://schemas.microsoft.com/office/drawing/2014/main" id="{DE45E71C-BCE9-5918-9927-FEC94F71D9C0}"/>
              </a:ext>
            </a:extLst>
          </p:cNvPr>
          <p:cNvPicPr>
            <a:picLocks noChangeAspect="1"/>
          </p:cNvPicPr>
          <p:nvPr/>
        </p:nvPicPr>
        <p:blipFill>
          <a:blip r:embed="rId3"/>
          <a:stretch>
            <a:fillRect/>
          </a:stretch>
        </p:blipFill>
        <p:spPr>
          <a:xfrm>
            <a:off x="823198" y="2656246"/>
            <a:ext cx="548402" cy="45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4127</TotalTime>
  <Words>170</Words>
  <Application>Microsoft Office PowerPoint</Application>
  <PresentationFormat>Presentación en pantalla (4:3)</PresentationFormat>
  <Paragraphs>41</Paragraphs>
  <Slides>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vt:i4>
      </vt:variant>
    </vt:vector>
  </HeadingPairs>
  <TitlesOfParts>
    <vt:vector size="12" baseType="lpstr">
      <vt:lpstr>Aptos</vt:lpstr>
      <vt:lpstr>Arial</vt:lpstr>
      <vt:lpstr>Calibri</vt:lpstr>
      <vt:lpstr>Trebuchet MS</vt:lpstr>
      <vt:lpstr>Office Theme</vt:lpstr>
      <vt:lpstr>1_Office Theme</vt:lpstr>
      <vt:lpstr>Presentación de PowerPoint</vt:lpstr>
      <vt:lpstr>Sludge Challenge in the Mediterranean</vt:lpstr>
      <vt:lpstr>Presentación de PowerPoint</vt:lpstr>
      <vt:lpstr>Living Labs and Countries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mmasili</dc:creator>
  <cp:lastModifiedBy>ERNOUX  , VINCENT</cp:lastModifiedBy>
  <cp:revision>38</cp:revision>
  <cp:lastPrinted>2019-10-16T07:45:03Z</cp:lastPrinted>
  <dcterms:created xsi:type="dcterms:W3CDTF">2019-10-09T09:25:18Z</dcterms:created>
  <dcterms:modified xsi:type="dcterms:W3CDTF">2025-12-15T08:29:47Z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2019-10-04T00:00:00Z</vt:filetime>
  </property>
  <property fmtid="{D5CDD505-2E9C-101B-9397-08002B2CF9AE}" pid="3" name="Creator">
    <vt:lpwstr>Microsoft® PowerPoint® 2010</vt:lpwstr>
  </property>
  <property fmtid="{D5CDD505-2E9C-101B-9397-08002B2CF9AE}" pid="4" name="LastSaved">
    <vt:filetime>2019-10-09T00:00:00Z</vt:filetime>
  </property>
</Properties>
</file>