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3"/>
  </p:notesMasterIdLst>
  <p:sldIdLst>
    <p:sldId id="263" r:id="rId2"/>
    <p:sldId id="302" r:id="rId3"/>
    <p:sldId id="303" r:id="rId4"/>
    <p:sldId id="284" r:id="rId5"/>
    <p:sldId id="301" r:id="rId6"/>
    <p:sldId id="285" r:id="rId7"/>
    <p:sldId id="305" r:id="rId8"/>
    <p:sldId id="307" r:id="rId9"/>
    <p:sldId id="304" r:id="rId10"/>
    <p:sldId id="295" r:id="rId11"/>
    <p:sldId id="296" r:id="rId12"/>
  </p:sldIdLst>
  <p:sldSz cx="12192000" cy="6858000"/>
  <p:notesSz cx="6858000" cy="9144000"/>
  <p:embeddedFontLst>
    <p:embeddedFont>
      <p:font typeface="Montserrat" panose="00000500000000000000" pitchFamily="2" charset="0"/>
      <p:regular r:id="rId14"/>
      <p:bold r:id="rId15"/>
      <p:italic r:id="rId16"/>
      <p:boldItalic r:id="rId17"/>
    </p:embeddedFont>
    <p:embeddedFont>
      <p:font typeface="Montserrat ExtraBold" panose="00000900000000000000" pitchFamily="2" charset="0"/>
      <p:bold r:id="rId18"/>
      <p:boldItalic r:id="rId19"/>
    </p:embeddedFont>
    <p:embeddedFont>
      <p:font typeface="Montserrat Light" panose="00000400000000000000" pitchFamily="2" charset="0"/>
      <p:regular r:id="rId20"/>
      <p:italic r:id="rId21"/>
    </p:embeddedFont>
    <p:embeddedFont>
      <p:font typeface="Montserrat Medium" panose="00000600000000000000" pitchFamily="2" charset="0"/>
      <p:regular r:id="rId22"/>
      <p:bold r:id="rId23"/>
      <p:italic r:id="rId24"/>
      <p:boldItalic r:id="rId25"/>
    </p:embeddedFont>
    <p:embeddedFont>
      <p:font typeface="Montserrat SemiBold" panose="00000700000000000000" pitchFamily="2" charset="0"/>
      <p:regular r:id="rId26"/>
      <p:bold r:id="rId27"/>
      <p:italic r:id="rId28"/>
      <p:boldItalic r:id="rId2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64" roundtripDataSignature="AMtx7mhtlvYGTA+ewwLvojTTd4aMUiJau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C089388A-4C02-4CFA-A42A-9BAD6BC90AB6}">
  <a:tblStyle styleId="{C089388A-4C02-4CFA-A42A-9BAD6BC90AB6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329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29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26" Type="http://schemas.openxmlformats.org/officeDocument/2006/relationships/font" Target="fonts/font13.fntdata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6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openxmlformats.org/officeDocument/2006/relationships/font" Target="fonts/font1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1.fntdata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font" Target="fonts/font15.fntdata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font" Target="fonts/font14.fntdata"/><Relationship Id="rId64" Type="http://customschemas.google.com/relationships/presentationmetadata" Target="meta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s-ES"/>
          </a:p>
        </p:txBody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4" name="Google Shape;18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Google Shape;589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590" name="Google Shape;590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Google Shape;594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595" name="Google Shape;595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">
          <a:extLst>
            <a:ext uri="{FF2B5EF4-FFF2-40B4-BE49-F238E27FC236}">
              <a16:creationId xmlns:a16="http://schemas.microsoft.com/office/drawing/2014/main" id="{4905F163-6524-73B2-79F6-CE8A508AC5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6:notes">
            <a:extLst>
              <a:ext uri="{FF2B5EF4-FFF2-40B4-BE49-F238E27FC236}">
                <a16:creationId xmlns:a16="http://schemas.microsoft.com/office/drawing/2014/main" id="{9FE0303A-0D2F-8AEA-B7CA-E5C43294F77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29" name="Google Shape;229;p6:notes">
            <a:extLst>
              <a:ext uri="{FF2B5EF4-FFF2-40B4-BE49-F238E27FC236}">
                <a16:creationId xmlns:a16="http://schemas.microsoft.com/office/drawing/2014/main" id="{E7B8CA04-23CE-7BE6-819A-1948186536D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705264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>
          <a:extLst>
            <a:ext uri="{FF2B5EF4-FFF2-40B4-BE49-F238E27FC236}">
              <a16:creationId xmlns:a16="http://schemas.microsoft.com/office/drawing/2014/main" id="{2285ED39-51CE-0BFD-6D23-5D04AAA0A8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7:notes">
            <a:extLst>
              <a:ext uri="{FF2B5EF4-FFF2-40B4-BE49-F238E27FC236}">
                <a16:creationId xmlns:a16="http://schemas.microsoft.com/office/drawing/2014/main" id="{C6601D8E-7A4A-7091-40BB-CBA60D75252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45" name="Google Shape;245;p7:notes">
            <a:extLst>
              <a:ext uri="{FF2B5EF4-FFF2-40B4-BE49-F238E27FC236}">
                <a16:creationId xmlns:a16="http://schemas.microsoft.com/office/drawing/2014/main" id="{48D9DCB6-2537-BC58-4F78-28B9C125EC7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056805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p2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38" name="Google Shape;438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6">
          <a:extLst>
            <a:ext uri="{FF2B5EF4-FFF2-40B4-BE49-F238E27FC236}">
              <a16:creationId xmlns:a16="http://schemas.microsoft.com/office/drawing/2014/main" id="{07C3C100-F887-5315-5A93-263ACCAAEB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p22:notes">
            <a:extLst>
              <a:ext uri="{FF2B5EF4-FFF2-40B4-BE49-F238E27FC236}">
                <a16:creationId xmlns:a16="http://schemas.microsoft.com/office/drawing/2014/main" id="{162502B5-788B-A2B4-820B-60784B82619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38" name="Google Shape;438;p22:notes">
            <a:extLst>
              <a:ext uri="{FF2B5EF4-FFF2-40B4-BE49-F238E27FC236}">
                <a16:creationId xmlns:a16="http://schemas.microsoft.com/office/drawing/2014/main" id="{CD3CEC8A-40EA-8C7C-C385-9D2A2CC32F2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875291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3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57" name="Google Shape;457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5">
          <a:extLst>
            <a:ext uri="{FF2B5EF4-FFF2-40B4-BE49-F238E27FC236}">
              <a16:creationId xmlns:a16="http://schemas.microsoft.com/office/drawing/2014/main" id="{C180F926-0737-C56B-07B9-A9C4F50EE0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30:notes">
            <a:extLst>
              <a:ext uri="{FF2B5EF4-FFF2-40B4-BE49-F238E27FC236}">
                <a16:creationId xmlns:a16="http://schemas.microsoft.com/office/drawing/2014/main" id="{057EDBF4-BC7F-D47A-D886-3EB34D5CA6E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57" name="Google Shape;457;p30:notes">
            <a:extLst>
              <a:ext uri="{FF2B5EF4-FFF2-40B4-BE49-F238E27FC236}">
                <a16:creationId xmlns:a16="http://schemas.microsoft.com/office/drawing/2014/main" id="{6DD80F5E-6412-6F4C-CC6D-DF88E8911D5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183133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5">
          <a:extLst>
            <a:ext uri="{FF2B5EF4-FFF2-40B4-BE49-F238E27FC236}">
              <a16:creationId xmlns:a16="http://schemas.microsoft.com/office/drawing/2014/main" id="{CF291D53-70F8-E346-04DC-2BAF12E78C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30:notes">
            <a:extLst>
              <a:ext uri="{FF2B5EF4-FFF2-40B4-BE49-F238E27FC236}">
                <a16:creationId xmlns:a16="http://schemas.microsoft.com/office/drawing/2014/main" id="{AFAEFDCB-DE16-57C3-04EA-B7A8BC588A5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57" name="Google Shape;457;p30:notes">
            <a:extLst>
              <a:ext uri="{FF2B5EF4-FFF2-40B4-BE49-F238E27FC236}">
                <a16:creationId xmlns:a16="http://schemas.microsoft.com/office/drawing/2014/main" id="{447B1AAB-2485-A705-52DF-097B28C405E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126881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5">
          <a:extLst>
            <a:ext uri="{FF2B5EF4-FFF2-40B4-BE49-F238E27FC236}">
              <a16:creationId xmlns:a16="http://schemas.microsoft.com/office/drawing/2014/main" id="{171B3185-EF4D-B6BA-B602-EE58F84541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30:notes">
            <a:extLst>
              <a:ext uri="{FF2B5EF4-FFF2-40B4-BE49-F238E27FC236}">
                <a16:creationId xmlns:a16="http://schemas.microsoft.com/office/drawing/2014/main" id="{80AB0615-A88C-8ACA-A88D-D17869DB3B1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57" name="Google Shape;457;p30:notes">
            <a:extLst>
              <a:ext uri="{FF2B5EF4-FFF2-40B4-BE49-F238E27FC236}">
                <a16:creationId xmlns:a16="http://schemas.microsoft.com/office/drawing/2014/main" id="{CAB3426B-1DDD-3FB0-E023-A7B52E0FB93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118114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jpg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titolo">
  <p:cSld name="Diapositiva titolo">
    <p:spTree>
      <p:nvGrpSpPr>
        <p:cNvPr id="1" name="Shape 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oogle Shape;7;p1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545073" y="247903"/>
            <a:ext cx="7101854" cy="957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8;p12" descr="Immagine 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3242" y="5963920"/>
            <a:ext cx="10125516" cy="80264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9;p12"/>
          <p:cNvSpPr/>
          <p:nvPr/>
        </p:nvSpPr>
        <p:spPr>
          <a:xfrm>
            <a:off x="11517383" y="-1"/>
            <a:ext cx="674617" cy="6858001"/>
          </a:xfrm>
          <a:prstGeom prst="rect">
            <a:avLst/>
          </a:prstGeom>
          <a:solidFill>
            <a:srgbClr val="9D4671"/>
          </a:solidFill>
          <a:ln w="12700" cap="flat" cmpd="sng">
            <a:solidFill>
              <a:srgbClr val="CB95A9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" name="Google Shape;10;p12"/>
          <p:cNvPicPr preferRelativeResize="0"/>
          <p:nvPr/>
        </p:nvPicPr>
        <p:blipFill rotWithShape="1">
          <a:blip r:embed="rId4">
            <a:alphaModFix/>
          </a:blip>
          <a:srcRect l="21433"/>
          <a:stretch/>
        </p:blipFill>
        <p:spPr>
          <a:xfrm>
            <a:off x="0" y="296672"/>
            <a:ext cx="814874" cy="61554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DIA 2" type="tx">
  <p:cSld name="TITLE_AND_BODY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g35777a78644_0_71" descr="Immagine 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31793" y="6289006"/>
            <a:ext cx="3479808" cy="4689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g35777a78644_0_71" descr="Immagine 5"/>
          <p:cNvPicPr preferRelativeResize="0"/>
          <p:nvPr/>
        </p:nvPicPr>
        <p:blipFill rotWithShape="1">
          <a:blip r:embed="rId3">
            <a:alphaModFix/>
          </a:blip>
          <a:srcRect t="40520" r="47257" b="4935"/>
          <a:stretch/>
        </p:blipFill>
        <p:spPr>
          <a:xfrm rot="5400000">
            <a:off x="9666319" y="4350075"/>
            <a:ext cx="708239" cy="4346631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4;g35777a78644_0_71"/>
          <p:cNvSpPr txBox="1">
            <a:spLocks noGrp="1"/>
          </p:cNvSpPr>
          <p:nvPr>
            <p:ph type="sldNum" idx="12"/>
          </p:nvPr>
        </p:nvSpPr>
        <p:spPr>
          <a:xfrm>
            <a:off x="11095176" y="6414760"/>
            <a:ext cx="2586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 e contenuto">
  <p:cSld name="Titolo e contenuto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3"/>
          <p:cNvSpPr/>
          <p:nvPr/>
        </p:nvSpPr>
        <p:spPr>
          <a:xfrm rot="-5400000">
            <a:off x="5638799" y="-5651503"/>
            <a:ext cx="914403" cy="12192000"/>
          </a:xfrm>
          <a:prstGeom prst="rect">
            <a:avLst/>
          </a:prstGeom>
          <a:solidFill>
            <a:srgbClr val="9D4671"/>
          </a:solidFill>
          <a:ln w="12700" cap="flat" cmpd="sng">
            <a:solidFill>
              <a:srgbClr val="CB95A9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" name="Google Shape;17;p1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31793" y="6289006"/>
            <a:ext cx="3479807" cy="4689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8;p13"/>
          <p:cNvPicPr preferRelativeResize="0"/>
          <p:nvPr/>
        </p:nvPicPr>
        <p:blipFill rotWithShape="1">
          <a:blip r:embed="rId3">
            <a:alphaModFix/>
          </a:blip>
          <a:srcRect t="40540" r="47531"/>
          <a:stretch/>
        </p:blipFill>
        <p:spPr>
          <a:xfrm rot="5400000">
            <a:off x="9470438" y="4136440"/>
            <a:ext cx="704548" cy="47385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Diapositiva titolo">
  <p:cSld name="1_Diapositiva titolo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15"/>
          <p:cNvSpPr/>
          <p:nvPr/>
        </p:nvSpPr>
        <p:spPr>
          <a:xfrm>
            <a:off x="11517383" y="-1"/>
            <a:ext cx="674617" cy="6858001"/>
          </a:xfrm>
          <a:prstGeom prst="rect">
            <a:avLst/>
          </a:prstGeom>
          <a:solidFill>
            <a:srgbClr val="9D4671"/>
          </a:solidFill>
          <a:ln w="12700" cap="flat" cmpd="sng">
            <a:solidFill>
              <a:srgbClr val="CB95A9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" name="Google Shape;31;p15"/>
          <p:cNvPicPr preferRelativeResize="0"/>
          <p:nvPr/>
        </p:nvPicPr>
        <p:blipFill rotWithShape="1">
          <a:blip r:embed="rId2">
            <a:alphaModFix/>
          </a:blip>
          <a:srcRect l="21433"/>
          <a:stretch/>
        </p:blipFill>
        <p:spPr>
          <a:xfrm>
            <a:off x="0" y="296672"/>
            <a:ext cx="814874" cy="6155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32;p15" descr="Immagine 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3242" y="5963920"/>
            <a:ext cx="10125516" cy="802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33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845388" y="3216518"/>
            <a:ext cx="4250612" cy="1784188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34;p1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82552" y="3176772"/>
            <a:ext cx="2128681" cy="8872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olo e contenuto">
  <p:cSld name="1_Titolo e contenuto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Google Shape;36;p14"/>
          <p:cNvPicPr preferRelativeResize="0"/>
          <p:nvPr/>
        </p:nvPicPr>
        <p:blipFill rotWithShape="1">
          <a:blip r:embed="rId2">
            <a:alphaModFix/>
          </a:blip>
          <a:srcRect l="4454" t="17862" r="15926" b="6079"/>
          <a:stretch/>
        </p:blipFill>
        <p:spPr>
          <a:xfrm>
            <a:off x="0" y="871622"/>
            <a:ext cx="12192000" cy="5986378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4"/>
          <p:cNvSpPr/>
          <p:nvPr/>
        </p:nvSpPr>
        <p:spPr>
          <a:xfrm rot="-5400000">
            <a:off x="5638799" y="-5651503"/>
            <a:ext cx="914403" cy="12192000"/>
          </a:xfrm>
          <a:prstGeom prst="rect">
            <a:avLst/>
          </a:prstGeom>
          <a:solidFill>
            <a:srgbClr val="9D4671"/>
          </a:solidFill>
          <a:ln w="12700" cap="flat" cmpd="sng">
            <a:solidFill>
              <a:srgbClr val="CB95A9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8" name="Google Shape;38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31793" y="6289006"/>
            <a:ext cx="3479807" cy="468953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Google Shape;39;p14"/>
          <p:cNvPicPr preferRelativeResize="0"/>
          <p:nvPr/>
        </p:nvPicPr>
        <p:blipFill rotWithShape="1">
          <a:blip r:embed="rId4">
            <a:alphaModFix/>
          </a:blip>
          <a:srcRect t="40540" r="47531"/>
          <a:stretch/>
        </p:blipFill>
        <p:spPr>
          <a:xfrm rot="5400000">
            <a:off x="9470438" y="4136440"/>
            <a:ext cx="704548" cy="47385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4" r:id="rId4"/>
    <p:sldLayoutId id="2147483655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about:blank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g"/><Relationship Id="rId3" Type="http://schemas.openxmlformats.org/officeDocument/2006/relationships/image" Target="../media/image14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jpg"/><Relationship Id="rId9" Type="http://schemas.openxmlformats.org/officeDocument/2006/relationships/image" Target="../media/image2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g"/><Relationship Id="rId4" Type="http://schemas.openxmlformats.org/officeDocument/2006/relationships/image" Target="../media/image2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g"/><Relationship Id="rId5" Type="http://schemas.openxmlformats.org/officeDocument/2006/relationships/image" Target="../media/image31.JPG"/><Relationship Id="rId4" Type="http://schemas.openxmlformats.org/officeDocument/2006/relationships/image" Target="../media/image2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g"/><Relationship Id="rId4" Type="http://schemas.openxmlformats.org/officeDocument/2006/relationships/image" Target="../media/image2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0" descr="Une image contenant texte, Police, capture d’écran, Bleu électrique&#10;&#10;Description générée automatiquement">
            <a:extLst>
              <a:ext uri="{FF2B5EF4-FFF2-40B4-BE49-F238E27FC236}">
                <a16:creationId xmlns:a16="http://schemas.microsoft.com/office/drawing/2014/main" id="{18C069BE-8939-2AFA-97D8-BB8485C936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20"/>
          <a:stretch>
            <a:fillRect/>
          </a:stretch>
        </p:blipFill>
        <p:spPr>
          <a:xfrm>
            <a:off x="4645152" y="6067200"/>
            <a:ext cx="2907090" cy="790800"/>
          </a:xfrm>
          <a:prstGeom prst="rect">
            <a:avLst/>
          </a:prstGeom>
        </p:spPr>
      </p:pic>
      <p:grpSp>
        <p:nvGrpSpPr>
          <p:cNvPr id="19" name="Grupo 18">
            <a:extLst>
              <a:ext uri="{FF2B5EF4-FFF2-40B4-BE49-F238E27FC236}">
                <a16:creationId xmlns:a16="http://schemas.microsoft.com/office/drawing/2014/main" id="{7CA1C125-231B-628D-576B-8659671D9A73}"/>
              </a:ext>
            </a:extLst>
          </p:cNvPr>
          <p:cNvGrpSpPr/>
          <p:nvPr/>
        </p:nvGrpSpPr>
        <p:grpSpPr>
          <a:xfrm>
            <a:off x="0" y="535406"/>
            <a:ext cx="12192000" cy="5280178"/>
            <a:chOff x="0" y="535406"/>
            <a:chExt cx="12192000" cy="5280178"/>
          </a:xfrm>
        </p:grpSpPr>
        <p:sp>
          <p:nvSpPr>
            <p:cNvPr id="186" name="Google Shape;186;p4"/>
            <p:cNvSpPr/>
            <p:nvPr/>
          </p:nvSpPr>
          <p:spPr>
            <a:xfrm>
              <a:off x="0" y="3429000"/>
              <a:ext cx="12192000" cy="2386584"/>
            </a:xfrm>
            <a:prstGeom prst="rect">
              <a:avLst/>
            </a:prstGeom>
            <a:solidFill>
              <a:srgbClr val="9D4671"/>
            </a:solidFill>
            <a:ln w="25400" cap="flat" cmpd="sng">
              <a:solidFill>
                <a:srgbClr val="9D467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" name="Google Shape;187;p4"/>
            <p:cNvSpPr txBox="1"/>
            <p:nvPr/>
          </p:nvSpPr>
          <p:spPr>
            <a:xfrm>
              <a:off x="939520" y="3810615"/>
              <a:ext cx="10823103" cy="187739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200"/>
                <a:buFont typeface="Arial"/>
                <a:buNone/>
              </a:pPr>
              <a:endParaRPr sz="2200" b="0" i="0" u="none" strike="noStrike" cap="none" dirty="0">
                <a:solidFill>
                  <a:srgbClr val="E399B8"/>
                </a:solidFill>
                <a:latin typeface="Montserrat Medium"/>
                <a:ea typeface="Montserrat Medium"/>
                <a:cs typeface="Montserrat Medium"/>
                <a:sym typeface="Montserrat Medium"/>
              </a:endParaRPr>
            </a:p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Arial"/>
                <a:buNone/>
              </a:pPr>
              <a:r>
                <a:rPr lang="en-US" sz="3600" dirty="0">
                  <a:solidFill>
                    <a:schemeClr val="bg1"/>
                  </a:solidFill>
                  <a:latin typeface="Montserrat Medium"/>
                  <a:sym typeface="Montserrat SemiBold"/>
                </a:rPr>
                <a:t>Key achievements &amp; transfer pathways</a:t>
              </a:r>
            </a:p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Arial"/>
                <a:buNone/>
              </a:pPr>
              <a:r>
                <a:rPr lang="en-US" sz="3600" dirty="0">
                  <a:solidFill>
                    <a:schemeClr val="bg1"/>
                  </a:solidFill>
                  <a:latin typeface="Montserrat ExtraBold" panose="00000900000000000000" pitchFamily="2" charset="0"/>
                  <a:sym typeface="Montserrat SemiBold"/>
                </a:rPr>
                <a:t>Sustainable Tourism </a:t>
              </a:r>
              <a:r>
                <a:rPr lang="en-US" sz="3600" dirty="0">
                  <a:solidFill>
                    <a:schemeClr val="bg1"/>
                  </a:solidFill>
                  <a:latin typeface="Montserrat Medium"/>
                  <a:sym typeface="Montserrat SemiBold"/>
                </a:rPr>
                <a:t>Mission</a:t>
              </a:r>
              <a:endParaRPr sz="3600" b="1" i="0" u="none" strike="noStrike" cap="none" dirty="0">
                <a:solidFill>
                  <a:srgbClr val="E399B8"/>
                </a:solidFill>
                <a:latin typeface="Montserrat SemiBold"/>
                <a:ea typeface="Montserrat SemiBold"/>
                <a:cs typeface="Montserrat SemiBold"/>
                <a:sym typeface="Montserrat SemiBold"/>
              </a:endParaRPr>
            </a:p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200"/>
                <a:buFont typeface="Arial"/>
                <a:buNone/>
              </a:pPr>
              <a:r>
                <a:rPr lang="en-US" sz="2200" b="0" i="0" u="none" strike="noStrike" cap="none" dirty="0">
                  <a:solidFill>
                    <a:srgbClr val="E399B8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 </a:t>
              </a:r>
              <a:endParaRPr sz="2200" b="1" i="0" u="none" strike="noStrike" cap="none" dirty="0">
                <a:solidFill>
                  <a:srgbClr val="E399B8"/>
                </a:solidFill>
                <a:latin typeface="Montserrat Medium"/>
                <a:ea typeface="Montserrat Medium"/>
                <a:cs typeface="Montserrat Medium"/>
                <a:sym typeface="Montserrat Medium"/>
              </a:endParaRPr>
            </a:p>
          </p:txBody>
        </p:sp>
        <p:pic>
          <p:nvPicPr>
            <p:cNvPr id="9" name="Imagen 8">
              <a:extLst>
                <a:ext uri="{FF2B5EF4-FFF2-40B4-BE49-F238E27FC236}">
                  <a16:creationId xmlns:a16="http://schemas.microsoft.com/office/drawing/2014/main" id="{CCE82A86-9365-60D1-408D-7B45566224C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21075" t="30800" r="5950" b="8667"/>
            <a:stretch>
              <a:fillRect/>
            </a:stretch>
          </p:blipFill>
          <p:spPr>
            <a:xfrm>
              <a:off x="5172663" y="535406"/>
              <a:ext cx="7019337" cy="3275209"/>
            </a:xfrm>
            <a:prstGeom prst="rect">
              <a:avLst/>
            </a:prstGeom>
          </p:spPr>
        </p:pic>
        <p:sp>
          <p:nvSpPr>
            <p:cNvPr id="6" name="Google Shape;235;p6">
              <a:extLst>
                <a:ext uri="{FF2B5EF4-FFF2-40B4-BE49-F238E27FC236}">
                  <a16:creationId xmlns:a16="http://schemas.microsoft.com/office/drawing/2014/main" id="{38A94E91-EDFA-B6F1-E352-C28473595447}"/>
                </a:ext>
              </a:extLst>
            </p:cNvPr>
            <p:cNvSpPr/>
            <p:nvPr/>
          </p:nvSpPr>
          <p:spPr>
            <a:xfrm>
              <a:off x="317341" y="1131326"/>
              <a:ext cx="3427683" cy="430847"/>
            </a:xfrm>
            <a:prstGeom prst="rect">
              <a:avLst/>
            </a:prstGeom>
            <a:solidFill>
              <a:schemeClr val="tx2">
                <a:lumMod val="50000"/>
                <a:alpha val="49803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i="0" u="none" strike="noStrike" cap="none" dirty="0">
                  <a:solidFill>
                    <a:schemeClr val="dk1"/>
                  </a:solidFill>
                  <a:latin typeface="Montserrat ExtraBold" panose="00000900000000000000" pitchFamily="2" charset="0"/>
                  <a:ea typeface="Montserrat SemiBold"/>
                  <a:cs typeface="Montserrat SemiBold"/>
                  <a:sym typeface="Montserrat SemiBold"/>
                </a:rPr>
                <a:t>MED</a:t>
              </a:r>
              <a:r>
                <a:rPr lang="en-US" sz="3200" b="1" i="0" u="none" strike="noStrike" cap="none" dirty="0">
                  <a:solidFill>
                    <a:schemeClr val="dk1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rPr>
                <a:t> </a:t>
              </a:r>
              <a:r>
                <a:rPr lang="en-US" sz="3200" b="1" i="0" u="none" strike="noStrike" cap="none" dirty="0">
                  <a:solidFill>
                    <a:schemeClr val="dk1"/>
                  </a:solidFill>
                  <a:latin typeface="Montserrat Light" panose="00000400000000000000" pitchFamily="2" charset="0"/>
                  <a:ea typeface="Montserrat SemiBold"/>
                  <a:cs typeface="Montserrat SemiBold"/>
                  <a:sym typeface="Montserrat SemiBold"/>
                </a:rPr>
                <a:t>TALKS</a:t>
              </a:r>
              <a:endParaRPr sz="3200" b="0" i="0" u="none" strike="noStrike" cap="none" dirty="0">
                <a:solidFill>
                  <a:schemeClr val="lt1"/>
                </a:solidFill>
                <a:latin typeface="Montserrat Light" panose="00000400000000000000" pitchFamily="2" charset="0"/>
                <a:sym typeface="Arial"/>
              </a:endParaRPr>
            </a:p>
          </p:txBody>
        </p:sp>
        <p:sp>
          <p:nvSpPr>
            <p:cNvPr id="7" name="Google Shape;235;p6">
              <a:extLst>
                <a:ext uri="{FF2B5EF4-FFF2-40B4-BE49-F238E27FC236}">
                  <a16:creationId xmlns:a16="http://schemas.microsoft.com/office/drawing/2014/main" id="{16638BE8-B0DB-C4B3-CA6C-B395BD41DC71}"/>
                </a:ext>
              </a:extLst>
            </p:cNvPr>
            <p:cNvSpPr/>
            <p:nvPr/>
          </p:nvSpPr>
          <p:spPr>
            <a:xfrm>
              <a:off x="154028" y="1617749"/>
              <a:ext cx="4864608" cy="1783079"/>
            </a:xfrm>
            <a:prstGeom prst="rect">
              <a:avLst/>
            </a:prstGeom>
            <a:solidFill>
              <a:schemeClr val="tx2">
                <a:lumMod val="25000"/>
                <a:alpha val="49803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lang="en-US" sz="2400" b="1" dirty="0">
                <a:solidFill>
                  <a:schemeClr val="dk1"/>
                </a:solidFill>
                <a:latin typeface="Montserrat Light" panose="00000400000000000000" pitchFamily="2" charset="0"/>
                <a:sym typeface="Montserrat SemiBold"/>
              </a:endParaRPr>
            </a:p>
            <a:p>
              <a:pPr marL="0" marR="0" lvl="0" indent="0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1" dirty="0">
                  <a:solidFill>
                    <a:schemeClr val="dk1"/>
                  </a:solidFill>
                  <a:latin typeface="Montserrat Light" panose="00000400000000000000" pitchFamily="2" charset="0"/>
                  <a:sym typeface="Montserrat SemiBold"/>
                </a:rPr>
                <a:t>3</a:t>
              </a:r>
              <a:r>
                <a:rPr lang="en-US" sz="2400" b="1" baseline="30000" dirty="0">
                  <a:solidFill>
                    <a:schemeClr val="dk1"/>
                  </a:solidFill>
                  <a:latin typeface="Montserrat Light" panose="00000400000000000000" pitchFamily="2" charset="0"/>
                  <a:sym typeface="Montserrat SemiBold"/>
                </a:rPr>
                <a:t>rd</a:t>
              </a:r>
              <a:r>
                <a:rPr lang="en-US" sz="2400" b="1" dirty="0">
                  <a:solidFill>
                    <a:schemeClr val="dk1"/>
                  </a:solidFill>
                  <a:latin typeface="Montserrat Light" panose="00000400000000000000" pitchFamily="2" charset="0"/>
                  <a:sym typeface="Montserrat SemiBold"/>
                </a:rPr>
                <a:t> edition  Fostering </a:t>
              </a:r>
              <a:r>
                <a:rPr lang="en-US" sz="2400" b="1" dirty="0">
                  <a:solidFill>
                    <a:schemeClr val="dk1"/>
                  </a:solidFill>
                  <a:latin typeface="Montserrat ExtraBold" panose="00000900000000000000" pitchFamily="2" charset="0"/>
                  <a:sym typeface="Montserrat SemiBold"/>
                </a:rPr>
                <a:t>dialogue</a:t>
              </a:r>
              <a:r>
                <a:rPr lang="en-US" sz="2400" b="1" dirty="0">
                  <a:solidFill>
                    <a:schemeClr val="dk1"/>
                  </a:solidFill>
                  <a:latin typeface="Montserrat Light" panose="00000400000000000000" pitchFamily="2" charset="0"/>
                  <a:sym typeface="Montserrat SemiBold"/>
                </a:rPr>
                <a:t> between </a:t>
              </a:r>
              <a:r>
                <a:rPr lang="en-US" sz="2400" b="1" dirty="0">
                  <a:solidFill>
                    <a:schemeClr val="dk1"/>
                  </a:solidFill>
                  <a:latin typeface="Montserrat ExtraBold" panose="00000900000000000000" pitchFamily="2" charset="0"/>
                  <a:sym typeface="Montserrat SemiBold"/>
                </a:rPr>
                <a:t>Northern and Southern </a:t>
              </a:r>
              <a:r>
                <a:rPr lang="en-US" sz="2400" b="1" dirty="0">
                  <a:solidFill>
                    <a:schemeClr val="dk1"/>
                  </a:solidFill>
                  <a:latin typeface="Montserrat Light" panose="00000400000000000000" pitchFamily="2" charset="0"/>
                  <a:sym typeface="Montserrat SemiBold"/>
                </a:rPr>
                <a:t>Shores </a:t>
              </a:r>
            </a:p>
            <a:p>
              <a:pPr marL="0" marR="0" lvl="0" indent="0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1" dirty="0">
                  <a:solidFill>
                    <a:schemeClr val="dk1"/>
                  </a:solidFill>
                  <a:latin typeface="Montserrat Light" panose="00000400000000000000" pitchFamily="2" charset="0"/>
                  <a:sym typeface="Montserrat SemiBold"/>
                </a:rPr>
                <a:t>16</a:t>
              </a:r>
              <a:r>
                <a:rPr lang="en-US" sz="2400" b="1" baseline="30000" dirty="0">
                  <a:solidFill>
                    <a:schemeClr val="dk1"/>
                  </a:solidFill>
                  <a:latin typeface="Montserrat Light" panose="00000400000000000000" pitchFamily="2" charset="0"/>
                  <a:sym typeface="Montserrat SemiBold"/>
                </a:rPr>
                <a:t>th</a:t>
              </a:r>
              <a:r>
                <a:rPr lang="en-US" sz="2400" b="1" dirty="0">
                  <a:solidFill>
                    <a:schemeClr val="dk1"/>
                  </a:solidFill>
                  <a:latin typeface="Montserrat Light" panose="00000400000000000000" pitchFamily="2" charset="0"/>
                  <a:sym typeface="Montserrat SemiBold"/>
                </a:rPr>
                <a:t> December 2025</a:t>
              </a:r>
            </a:p>
            <a:p>
              <a:pPr marL="0" marR="0" lvl="0" indent="0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lang="en-US" sz="2400" b="1" dirty="0">
                <a:solidFill>
                  <a:schemeClr val="dk1"/>
                </a:solidFill>
                <a:latin typeface="Montserrat Light" panose="00000400000000000000" pitchFamily="2" charset="0"/>
                <a:sym typeface="Montserrat SemiBold"/>
              </a:endParaRPr>
            </a:p>
          </p:txBody>
        </p:sp>
      </p:grpSp>
      <p:cxnSp>
        <p:nvCxnSpPr>
          <p:cNvPr id="17" name="Conector recto 16">
            <a:extLst>
              <a:ext uri="{FF2B5EF4-FFF2-40B4-BE49-F238E27FC236}">
                <a16:creationId xmlns:a16="http://schemas.microsoft.com/office/drawing/2014/main" id="{8663FF28-325F-CB9F-5800-F8D78FC3611F}"/>
              </a:ext>
            </a:extLst>
          </p:cNvPr>
          <p:cNvCxnSpPr>
            <a:cxnSpLocks/>
          </p:cNvCxnSpPr>
          <p:nvPr/>
        </p:nvCxnSpPr>
        <p:spPr>
          <a:xfrm>
            <a:off x="1856232" y="1828800"/>
            <a:ext cx="0" cy="283464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2" name="Google Shape;592;p9"/>
          <p:cNvPicPr preferRelativeResize="0"/>
          <p:nvPr/>
        </p:nvPicPr>
        <p:blipFill rotWithShape="1">
          <a:blip r:embed="rId3">
            <a:alphaModFix/>
          </a:blip>
          <a:srcRect l="39699" t="21751" r="2021" b="12554"/>
          <a:stretch/>
        </p:blipFill>
        <p:spPr>
          <a:xfrm>
            <a:off x="2701500" y="1412350"/>
            <a:ext cx="6789002" cy="4305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Google Shape;597;p10"/>
          <p:cNvSpPr txBox="1"/>
          <p:nvPr/>
        </p:nvSpPr>
        <p:spPr>
          <a:xfrm>
            <a:off x="1524000" y="191611"/>
            <a:ext cx="9144000" cy="1036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b" anchorCtr="0">
            <a:normAutofit fontScale="85000" lnSpcReduction="20000"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D592AA"/>
              </a:buClr>
              <a:buSzPct val="100000"/>
              <a:buFont typeface="Montserrat Medium"/>
              <a:buNone/>
            </a:pPr>
            <a:br>
              <a:rPr lang="en-US" sz="4800" b="0" i="0" u="none" strike="noStrike" cap="none">
                <a:solidFill>
                  <a:srgbClr val="D592AA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r>
              <a:rPr lang="en-US" sz="4800" b="0" i="0" u="none" strike="noStrike" cap="none">
                <a:solidFill>
                  <a:srgbClr val="D592AA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Thank you for your attention!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8" name="Google Shape;598;p10"/>
          <p:cNvSpPr txBox="1"/>
          <p:nvPr/>
        </p:nvSpPr>
        <p:spPr>
          <a:xfrm>
            <a:off x="-13035" y="2118309"/>
            <a:ext cx="12205036" cy="5103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34194"/>
              </a:buClr>
              <a:buSzPts val="2800"/>
              <a:buFont typeface="Arial"/>
              <a:buNone/>
            </a:pPr>
            <a:r>
              <a:rPr lang="en-US" sz="2600" b="0" i="0" u="none" strike="noStrike" cap="none">
                <a:solidFill>
                  <a:srgbClr val="134194"/>
                </a:solidFill>
                <a:latin typeface="Calibri"/>
                <a:ea typeface="Calibri"/>
                <a:cs typeface="Calibri"/>
                <a:sym typeface="Calibri"/>
              </a:rPr>
              <a:t>Sustainable Tourism Mission| </a:t>
            </a:r>
            <a:r>
              <a:rPr lang="en-US" sz="2600" b="0" i="0" u="sng" strike="noStrike" cap="none">
                <a:solidFill>
                  <a:srgbClr val="134194"/>
                </a:solid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sustainable-tourism@interreg-euro-med-eu</a:t>
            </a:r>
            <a:endParaRPr sz="2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">
          <a:extLst>
            <a:ext uri="{FF2B5EF4-FFF2-40B4-BE49-F238E27FC236}">
              <a16:creationId xmlns:a16="http://schemas.microsoft.com/office/drawing/2014/main" id="{EC8D3C4A-9EEB-EC61-AD05-6D7AAD78B8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6">
            <a:extLst>
              <a:ext uri="{FF2B5EF4-FFF2-40B4-BE49-F238E27FC236}">
                <a16:creationId xmlns:a16="http://schemas.microsoft.com/office/drawing/2014/main" id="{0934A33C-9279-20C8-2EE2-9CADE0A1B846}"/>
              </a:ext>
            </a:extLst>
          </p:cNvPr>
          <p:cNvSpPr txBox="1"/>
          <p:nvPr/>
        </p:nvSpPr>
        <p:spPr>
          <a:xfrm>
            <a:off x="838200" y="446812"/>
            <a:ext cx="9664023" cy="430847"/>
          </a:xfrm>
          <a:prstGeom prst="rect">
            <a:avLst/>
          </a:prstGeom>
          <a:solidFill>
            <a:srgbClr val="9D4671"/>
          </a:solidFill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0" i="0" u="none" strike="noStrike" cap="none" dirty="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The </a:t>
            </a:r>
            <a:r>
              <a:rPr lang="en-US" sz="2200" dirty="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Sustainable Tourism Mission </a:t>
            </a:r>
            <a:endParaRPr sz="2200" b="1" i="0" u="none" strike="noStrike" cap="none" dirty="0">
              <a:solidFill>
                <a:srgbClr val="FFFFFF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grpSp>
        <p:nvGrpSpPr>
          <p:cNvPr id="3" name="Grupo 2">
            <a:extLst>
              <a:ext uri="{FF2B5EF4-FFF2-40B4-BE49-F238E27FC236}">
                <a16:creationId xmlns:a16="http://schemas.microsoft.com/office/drawing/2014/main" id="{6729A3D9-E835-1546-3461-B77567C7FEDB}"/>
              </a:ext>
            </a:extLst>
          </p:cNvPr>
          <p:cNvGrpSpPr/>
          <p:nvPr/>
        </p:nvGrpSpPr>
        <p:grpSpPr>
          <a:xfrm>
            <a:off x="709059" y="1071143"/>
            <a:ext cx="10390369" cy="5399366"/>
            <a:chOff x="709059" y="1071143"/>
            <a:chExt cx="10390369" cy="5399366"/>
          </a:xfrm>
        </p:grpSpPr>
        <p:sp>
          <p:nvSpPr>
            <p:cNvPr id="2" name="Fletxa: corbada a la dreta 1">
              <a:extLst>
                <a:ext uri="{FF2B5EF4-FFF2-40B4-BE49-F238E27FC236}">
                  <a16:creationId xmlns:a16="http://schemas.microsoft.com/office/drawing/2014/main" id="{EF109576-EC4F-4D43-9D17-377264EE2A7B}"/>
                </a:ext>
              </a:extLst>
            </p:cNvPr>
            <p:cNvSpPr/>
            <p:nvPr/>
          </p:nvSpPr>
          <p:spPr>
            <a:xfrm rot="17930912">
              <a:off x="4716690" y="3601605"/>
              <a:ext cx="955901" cy="3506491"/>
            </a:xfrm>
            <a:prstGeom prst="curvedRightArrow">
              <a:avLst/>
            </a:prstGeom>
            <a:solidFill>
              <a:srgbClr val="BF6A92"/>
            </a:solidFill>
            <a:ln w="57150" cap="flat" cmpd="sng">
              <a:solidFill>
                <a:srgbClr val="BF6A9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 lang="ca-ES" sz="2000" b="1" dirty="0">
                <a:latin typeface="Montserrat SemiBold"/>
              </a:endParaRPr>
            </a:p>
          </p:txBody>
        </p:sp>
        <p:sp>
          <p:nvSpPr>
            <p:cNvPr id="232" name="Google Shape;232;p6">
              <a:extLst>
                <a:ext uri="{FF2B5EF4-FFF2-40B4-BE49-F238E27FC236}">
                  <a16:creationId xmlns:a16="http://schemas.microsoft.com/office/drawing/2014/main" id="{4927769A-C038-E345-A8D1-1F2D3936341C}"/>
                </a:ext>
              </a:extLst>
            </p:cNvPr>
            <p:cNvSpPr/>
            <p:nvPr/>
          </p:nvSpPr>
          <p:spPr>
            <a:xfrm>
              <a:off x="2037080" y="2773680"/>
              <a:ext cx="3190240" cy="3054260"/>
            </a:xfrm>
            <a:prstGeom prst="flowChartConnector">
              <a:avLst/>
            </a:prstGeom>
            <a:solidFill>
              <a:srgbClr val="E191AE"/>
            </a:solidFill>
            <a:ln w="57150" cap="flat" cmpd="sng">
              <a:solidFill>
                <a:srgbClr val="9E467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0" b="1" i="0" u="none" strike="noStrike" cap="none" dirty="0">
                  <a:solidFill>
                    <a:schemeClr val="lt1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rPr>
                <a:t>2</a:t>
              </a:r>
              <a:r>
                <a:rPr lang="en-US" sz="8000" b="1" dirty="0">
                  <a:solidFill>
                    <a:schemeClr val="lt1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rPr>
                <a:t>0</a:t>
              </a:r>
              <a:r>
                <a:rPr lang="en-US" sz="2000" b="1" i="0" u="none" strike="noStrike" cap="none" dirty="0">
                  <a:solidFill>
                    <a:schemeClr val="lt1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rPr>
                <a:t> Thematic Projects</a:t>
              </a:r>
              <a:endParaRPr dirty="0"/>
            </a:p>
          </p:txBody>
        </p:sp>
        <p:sp>
          <p:nvSpPr>
            <p:cNvPr id="233" name="Google Shape;233;p6">
              <a:extLst>
                <a:ext uri="{FF2B5EF4-FFF2-40B4-BE49-F238E27FC236}">
                  <a16:creationId xmlns:a16="http://schemas.microsoft.com/office/drawing/2014/main" id="{EE2F3400-107D-DB4E-544C-1A0548239CC9}"/>
                </a:ext>
              </a:extLst>
            </p:cNvPr>
            <p:cNvSpPr/>
            <p:nvPr/>
          </p:nvSpPr>
          <p:spPr>
            <a:xfrm>
              <a:off x="1186476" y="1071143"/>
              <a:ext cx="2530771" cy="2433320"/>
            </a:xfrm>
            <a:prstGeom prst="flowChartConnector">
              <a:avLst/>
            </a:prstGeom>
            <a:solidFill>
              <a:srgbClr val="9E4673"/>
            </a:solidFill>
            <a:ln w="57150" cap="flat" cmpd="sng">
              <a:solidFill>
                <a:srgbClr val="CB95A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6600" b="1" i="0" u="none" strike="noStrike" cap="none" dirty="0">
                  <a:solidFill>
                    <a:schemeClr val="lt1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rPr>
                <a:t>2</a:t>
              </a:r>
              <a:r>
                <a:rPr lang="en-US" sz="2000" b="1" i="0" u="none" strike="noStrike" cap="none" dirty="0">
                  <a:solidFill>
                    <a:schemeClr val="lt1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rPr>
                <a:t> Governance Projects</a:t>
              </a:r>
              <a:endParaRPr dirty="0"/>
            </a:p>
          </p:txBody>
        </p:sp>
        <p:sp>
          <p:nvSpPr>
            <p:cNvPr id="234" name="Google Shape;234;p6">
              <a:extLst>
                <a:ext uri="{FF2B5EF4-FFF2-40B4-BE49-F238E27FC236}">
                  <a16:creationId xmlns:a16="http://schemas.microsoft.com/office/drawing/2014/main" id="{5892708F-2D52-D45F-9DBF-832A496ECF87}"/>
                </a:ext>
              </a:extLst>
            </p:cNvPr>
            <p:cNvSpPr/>
            <p:nvPr/>
          </p:nvSpPr>
          <p:spPr>
            <a:xfrm>
              <a:off x="3957322" y="1676400"/>
              <a:ext cx="2245360" cy="2194560"/>
            </a:xfrm>
            <a:prstGeom prst="flowChartConnector">
              <a:avLst/>
            </a:prstGeom>
            <a:solidFill>
              <a:srgbClr val="D9B4C5"/>
            </a:solidFill>
            <a:ln w="57150" cap="flat" cmpd="sng">
              <a:solidFill>
                <a:srgbClr val="9D467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5400" b="1" i="0" u="none" strike="noStrike" cap="none" dirty="0">
                  <a:solidFill>
                    <a:schemeClr val="lt1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rPr>
                <a:t>2</a:t>
              </a:r>
              <a:r>
                <a:rPr lang="en-US" sz="2000" b="1" i="0" u="none" strike="noStrike" cap="none" dirty="0">
                  <a:solidFill>
                    <a:schemeClr val="lt1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rPr>
                <a:t> Strategic Territorial Projects</a:t>
              </a:r>
              <a:endParaRPr dirty="0"/>
            </a:p>
          </p:txBody>
        </p:sp>
        <p:sp>
          <p:nvSpPr>
            <p:cNvPr id="235" name="Google Shape;235;p6">
              <a:extLst>
                <a:ext uri="{FF2B5EF4-FFF2-40B4-BE49-F238E27FC236}">
                  <a16:creationId xmlns:a16="http://schemas.microsoft.com/office/drawing/2014/main" id="{3880EF16-8554-6D27-2F5A-AB212AD8F6A9}"/>
                </a:ext>
              </a:extLst>
            </p:cNvPr>
            <p:cNvSpPr/>
            <p:nvPr/>
          </p:nvSpPr>
          <p:spPr>
            <a:xfrm>
              <a:off x="7049815" y="1113586"/>
              <a:ext cx="3427683" cy="430847"/>
            </a:xfrm>
            <a:prstGeom prst="rect">
              <a:avLst/>
            </a:prstGeom>
            <a:solidFill>
              <a:schemeClr val="accent3">
                <a:alpha val="49803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b="1" i="0" u="none" strike="noStrike" cap="none" dirty="0">
                  <a:solidFill>
                    <a:schemeClr val="dk1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rPr>
                <a:t>1 Institutional Dialogue project</a:t>
              </a:r>
              <a:endParaRPr sz="14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" name="Google Shape;236;p6">
              <a:extLst>
                <a:ext uri="{FF2B5EF4-FFF2-40B4-BE49-F238E27FC236}">
                  <a16:creationId xmlns:a16="http://schemas.microsoft.com/office/drawing/2014/main" id="{691D94ED-F7FE-82DD-B675-59D0EA689547}"/>
                </a:ext>
              </a:extLst>
            </p:cNvPr>
            <p:cNvSpPr/>
            <p:nvPr/>
          </p:nvSpPr>
          <p:spPr>
            <a:xfrm>
              <a:off x="7049814" y="2651054"/>
              <a:ext cx="3427683" cy="430847"/>
            </a:xfrm>
            <a:prstGeom prst="rect">
              <a:avLst/>
            </a:prstGeom>
            <a:solidFill>
              <a:schemeClr val="accent3">
                <a:alpha val="49803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b="1" i="0" u="none" strike="noStrike" cap="none" dirty="0">
                  <a:solidFill>
                    <a:schemeClr val="dk1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rPr>
                <a:t>12 Test projects</a:t>
              </a:r>
              <a:endParaRPr sz="14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" name="Google Shape;237;p6">
              <a:extLst>
                <a:ext uri="{FF2B5EF4-FFF2-40B4-BE49-F238E27FC236}">
                  <a16:creationId xmlns:a16="http://schemas.microsoft.com/office/drawing/2014/main" id="{DEAEA18D-699F-0347-ED62-527492CEE473}"/>
                </a:ext>
              </a:extLst>
            </p:cNvPr>
            <p:cNvSpPr/>
            <p:nvPr/>
          </p:nvSpPr>
          <p:spPr>
            <a:xfrm>
              <a:off x="7049815" y="1622946"/>
              <a:ext cx="3427683" cy="430847"/>
            </a:xfrm>
            <a:prstGeom prst="rect">
              <a:avLst/>
            </a:prstGeom>
            <a:solidFill>
              <a:schemeClr val="accent3">
                <a:alpha val="49803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b="1" i="0" u="none" strike="noStrike" cap="none" dirty="0">
                  <a:solidFill>
                    <a:schemeClr val="dk1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rPr>
                <a:t>1 Thematic Community project</a:t>
              </a:r>
              <a:endParaRPr sz="14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8" name="Google Shape;238;p6">
              <a:extLst>
                <a:ext uri="{FF2B5EF4-FFF2-40B4-BE49-F238E27FC236}">
                  <a16:creationId xmlns:a16="http://schemas.microsoft.com/office/drawing/2014/main" id="{12090667-A40A-1841-4FEE-039263F5BC46}"/>
                </a:ext>
              </a:extLst>
            </p:cNvPr>
            <p:cNvSpPr/>
            <p:nvPr/>
          </p:nvSpPr>
          <p:spPr>
            <a:xfrm>
              <a:off x="7049814" y="2132306"/>
              <a:ext cx="3427683" cy="430847"/>
            </a:xfrm>
            <a:prstGeom prst="rect">
              <a:avLst/>
            </a:prstGeom>
            <a:solidFill>
              <a:schemeClr val="accent3">
                <a:alpha val="49803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b="1" i="0" u="none" strike="noStrike" cap="none">
                  <a:solidFill>
                    <a:schemeClr val="dk1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rPr>
                <a:t>2 Study projects</a:t>
              </a: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" name="Google Shape;239;p6">
              <a:extLst>
                <a:ext uri="{FF2B5EF4-FFF2-40B4-BE49-F238E27FC236}">
                  <a16:creationId xmlns:a16="http://schemas.microsoft.com/office/drawing/2014/main" id="{1B43460D-6977-C21B-54B1-0D32D0D68DBB}"/>
                </a:ext>
              </a:extLst>
            </p:cNvPr>
            <p:cNvSpPr/>
            <p:nvPr/>
          </p:nvSpPr>
          <p:spPr>
            <a:xfrm>
              <a:off x="7049814" y="3169802"/>
              <a:ext cx="3427683" cy="430847"/>
            </a:xfrm>
            <a:prstGeom prst="rect">
              <a:avLst/>
            </a:prstGeom>
            <a:solidFill>
              <a:schemeClr val="accent3">
                <a:alpha val="49803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b="1" i="0" u="none" strike="noStrike" cap="none" dirty="0">
                  <a:solidFill>
                    <a:schemeClr val="dk1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rPr>
                <a:t>6 Transfer projects</a:t>
              </a:r>
              <a:endParaRPr sz="14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0" name="Google Shape;240;p6">
              <a:extLst>
                <a:ext uri="{FF2B5EF4-FFF2-40B4-BE49-F238E27FC236}">
                  <a16:creationId xmlns:a16="http://schemas.microsoft.com/office/drawing/2014/main" id="{53EA61D2-C36A-7175-54F9-987A69FD2035}"/>
                </a:ext>
              </a:extLst>
            </p:cNvPr>
            <p:cNvSpPr/>
            <p:nvPr/>
          </p:nvSpPr>
          <p:spPr>
            <a:xfrm>
              <a:off x="7049814" y="3688550"/>
              <a:ext cx="3427683" cy="430847"/>
            </a:xfrm>
            <a:prstGeom prst="rect">
              <a:avLst/>
            </a:prstGeom>
            <a:solidFill>
              <a:schemeClr val="accent3">
                <a:alpha val="49803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b="1" i="0" u="none" strike="noStrike" cap="none">
                  <a:solidFill>
                    <a:schemeClr val="dk1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rPr>
                <a:t>2 Study + Test + Transfer projects</a:t>
              </a: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" name="Google Shape;241;p6">
              <a:extLst>
                <a:ext uri="{FF2B5EF4-FFF2-40B4-BE49-F238E27FC236}">
                  <a16:creationId xmlns:a16="http://schemas.microsoft.com/office/drawing/2014/main" id="{68A699D0-40BB-1DC5-B5BB-D4EDF3148B22}"/>
                </a:ext>
              </a:extLst>
            </p:cNvPr>
            <p:cNvSpPr/>
            <p:nvPr/>
          </p:nvSpPr>
          <p:spPr>
            <a:xfrm>
              <a:off x="709059" y="3311424"/>
              <a:ext cx="1207983" cy="1127760"/>
            </a:xfrm>
            <a:prstGeom prst="flowChartConnector">
              <a:avLst/>
            </a:prstGeom>
            <a:solidFill>
              <a:srgbClr val="BF6A92"/>
            </a:solidFill>
            <a:ln w="57150" cap="flat" cmpd="sng">
              <a:solidFill>
                <a:srgbClr val="BF6A9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b="1" i="0" u="none" strike="noStrike" cap="none">
                  <a:solidFill>
                    <a:schemeClr val="lt1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rPr>
                <a:t>+50</a:t>
              </a:r>
              <a:r>
                <a:rPr lang="en-US" sz="1600" b="1" i="0" u="none" strike="noStrike" cap="none">
                  <a:solidFill>
                    <a:schemeClr val="lt1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rPr>
                <a:t> </a:t>
              </a:r>
              <a:endParaRPr/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b="1" i="0" u="none" strike="noStrike" cap="none">
                  <a:solidFill>
                    <a:schemeClr val="lt1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rPr>
                <a:t>AOs</a:t>
              </a:r>
              <a:endParaRPr sz="2000" b="1" i="0" u="none" strike="noStrike" cap="none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endParaRPr>
            </a:p>
          </p:txBody>
        </p:sp>
        <p:sp>
          <p:nvSpPr>
            <p:cNvPr id="242" name="Google Shape;242;p6">
              <a:extLst>
                <a:ext uri="{FF2B5EF4-FFF2-40B4-BE49-F238E27FC236}">
                  <a16:creationId xmlns:a16="http://schemas.microsoft.com/office/drawing/2014/main" id="{8723D1CD-3A0C-DCC7-794D-952298DC7E75}"/>
                </a:ext>
              </a:extLst>
            </p:cNvPr>
            <p:cNvSpPr/>
            <p:nvPr/>
          </p:nvSpPr>
          <p:spPr>
            <a:xfrm>
              <a:off x="5329851" y="3813090"/>
              <a:ext cx="1207983" cy="1127760"/>
            </a:xfrm>
            <a:prstGeom prst="flowChartConnector">
              <a:avLst/>
            </a:prstGeom>
            <a:solidFill>
              <a:srgbClr val="BF6A92"/>
            </a:solidFill>
            <a:ln w="57150" cap="flat" cmpd="sng">
              <a:solidFill>
                <a:srgbClr val="BF6A9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b="1" i="0" u="none" strike="noStrike" cap="none">
                  <a:solidFill>
                    <a:schemeClr val="lt1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rPr>
                <a:t>+200</a:t>
              </a:r>
              <a:r>
                <a:rPr lang="en-US" sz="1200" b="1" i="0" u="none" strike="noStrike" cap="none">
                  <a:solidFill>
                    <a:schemeClr val="lt1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rPr>
                <a:t> </a:t>
              </a:r>
              <a:endParaRPr/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b="1" i="0" u="none" strike="noStrike" cap="none">
                  <a:solidFill>
                    <a:schemeClr val="lt1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rPr>
                <a:t>AOs</a:t>
              </a:r>
              <a:endParaRPr sz="2000" b="1" i="0" u="none" strike="noStrike" cap="none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endParaRPr>
            </a:p>
          </p:txBody>
        </p:sp>
        <p:grpSp>
          <p:nvGrpSpPr>
            <p:cNvPr id="9" name="Agrupa 8">
              <a:extLst>
                <a:ext uri="{FF2B5EF4-FFF2-40B4-BE49-F238E27FC236}">
                  <a16:creationId xmlns:a16="http://schemas.microsoft.com/office/drawing/2014/main" id="{D55B2E9B-727B-BB3B-A7DD-586A8DB06147}"/>
                </a:ext>
              </a:extLst>
            </p:cNvPr>
            <p:cNvGrpSpPr/>
            <p:nvPr/>
          </p:nvGrpSpPr>
          <p:grpSpPr>
            <a:xfrm>
              <a:off x="8022001" y="4376970"/>
              <a:ext cx="3077427" cy="1914812"/>
              <a:chOff x="7160058" y="4379746"/>
              <a:chExt cx="3077427" cy="1914812"/>
            </a:xfrm>
          </p:grpSpPr>
          <p:pic>
            <p:nvPicPr>
              <p:cNvPr id="5" name="Google Shape;392;g335e2461649_0_94">
                <a:extLst>
                  <a:ext uri="{FF2B5EF4-FFF2-40B4-BE49-F238E27FC236}">
                    <a16:creationId xmlns:a16="http://schemas.microsoft.com/office/drawing/2014/main" id="{879C009C-7F52-2A73-F898-5C2937CF1D6B}"/>
                  </a:ext>
                </a:extLst>
              </p:cNvPr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7980672" y="4379746"/>
                <a:ext cx="1819970" cy="120541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" name="Google Shape;391;g335e2461649_0_94">
                <a:extLst>
                  <a:ext uri="{FF2B5EF4-FFF2-40B4-BE49-F238E27FC236}">
                    <a16:creationId xmlns:a16="http://schemas.microsoft.com/office/drawing/2014/main" id="{E5C8119D-BFB8-1735-90A2-DBBC2A78B3B6}"/>
                  </a:ext>
                </a:extLst>
              </p:cNvPr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7160058" y="4710368"/>
                <a:ext cx="1603597" cy="99649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7" name="Google Shape;393;g335e2461649_0_94">
                <a:extLst>
                  <a:ext uri="{FF2B5EF4-FFF2-40B4-BE49-F238E27FC236}">
                    <a16:creationId xmlns:a16="http://schemas.microsoft.com/office/drawing/2014/main" id="{CCD3AA3D-6AB2-E431-B4CD-E345FD435935}"/>
                  </a:ext>
                </a:extLst>
              </p:cNvPr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8391974" y="4801133"/>
                <a:ext cx="1845511" cy="122666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8" name="Google Shape;394;g335e2461649_0_94">
                <a:extLst>
                  <a:ext uri="{FF2B5EF4-FFF2-40B4-BE49-F238E27FC236}">
                    <a16:creationId xmlns:a16="http://schemas.microsoft.com/office/drawing/2014/main" id="{6966CE6B-1590-3A27-D716-05C404A52097}"/>
                  </a:ext>
                </a:extLst>
              </p:cNvPr>
              <p:cNvPicPr preferRelativeResize="0"/>
              <p:nvPr/>
            </p:nvPicPr>
            <p:blipFill rotWithShape="1">
              <a:blip r:embed="rId6">
                <a:alphaModFix/>
              </a:blip>
              <a:srcRect/>
              <a:stretch/>
            </p:blipFill>
            <p:spPr>
              <a:xfrm>
                <a:off x="7600889" y="5212799"/>
                <a:ext cx="1532975" cy="108175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4" name="QuadreDeText 3">
              <a:extLst>
                <a:ext uri="{FF2B5EF4-FFF2-40B4-BE49-F238E27FC236}">
                  <a16:creationId xmlns:a16="http://schemas.microsoft.com/office/drawing/2014/main" id="{45247A05-B62F-064E-C146-92081360A229}"/>
                </a:ext>
              </a:extLst>
            </p:cNvPr>
            <p:cNvSpPr txBox="1"/>
            <p:nvPr/>
          </p:nvSpPr>
          <p:spPr>
            <a:xfrm>
              <a:off x="7087865" y="4439184"/>
              <a:ext cx="1532975" cy="20313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US" sz="1600" b="1" dirty="0">
                  <a:solidFill>
                    <a:srgbClr val="15537E"/>
                  </a:solidFill>
                  <a:latin typeface="Montserrat"/>
                  <a:ea typeface="Montserrat"/>
                  <a:cs typeface="Montserrat"/>
                  <a:sym typeface="Montserrat"/>
                </a:rPr>
                <a:t>Find all the information of the </a:t>
              </a:r>
              <a:r>
                <a:rPr lang="en-US" sz="1600" b="1" i="0" u="none" strike="noStrike" cap="none" dirty="0">
                  <a:solidFill>
                    <a:srgbClr val="15537E"/>
                  </a:solidFill>
                  <a:latin typeface="Montserrat"/>
                  <a:ea typeface="Montserrat"/>
                  <a:cs typeface="Montserrat"/>
                  <a:sym typeface="Montserrat"/>
                </a:rPr>
                <a:t>Thematic Projects of the Mission here!!</a:t>
              </a: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endParaRPr lang="en-US" b="1" dirty="0">
                <a:solidFill>
                  <a:srgbClr val="15537E"/>
                </a:solidFill>
                <a:latin typeface="Montserrat"/>
                <a:sym typeface="Montserra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710030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">
          <a:extLst>
            <a:ext uri="{FF2B5EF4-FFF2-40B4-BE49-F238E27FC236}">
              <a16:creationId xmlns:a16="http://schemas.microsoft.com/office/drawing/2014/main" id="{066B5EF5-E19F-DC8C-D811-C31599F10D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269;p8" title="Map_Countries TPs.png">
            <a:extLst>
              <a:ext uri="{FF2B5EF4-FFF2-40B4-BE49-F238E27FC236}">
                <a16:creationId xmlns:a16="http://schemas.microsoft.com/office/drawing/2014/main" id="{1B0EC489-B23E-BDD8-7C10-9588FE00D02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4753" t="14302" r="7790" b="7670"/>
          <a:stretch>
            <a:fillRect/>
          </a:stretch>
        </p:blipFill>
        <p:spPr>
          <a:xfrm>
            <a:off x="5109722" y="2605648"/>
            <a:ext cx="7065848" cy="3559463"/>
          </a:xfrm>
          <a:prstGeom prst="rect">
            <a:avLst/>
          </a:prstGeom>
          <a:noFill/>
          <a:ln>
            <a:noFill/>
          </a:ln>
        </p:spPr>
      </p:pic>
      <p:sp>
        <p:nvSpPr>
          <p:cNvPr id="248" name="Google Shape;248;p7">
            <a:extLst>
              <a:ext uri="{FF2B5EF4-FFF2-40B4-BE49-F238E27FC236}">
                <a16:creationId xmlns:a16="http://schemas.microsoft.com/office/drawing/2014/main" id="{FE7E5EB6-060B-803B-54B6-240175D65BD5}"/>
              </a:ext>
            </a:extLst>
          </p:cNvPr>
          <p:cNvSpPr txBox="1"/>
          <p:nvPr/>
        </p:nvSpPr>
        <p:spPr>
          <a:xfrm>
            <a:off x="838200" y="446812"/>
            <a:ext cx="9664023" cy="430847"/>
          </a:xfrm>
          <a:prstGeom prst="rect">
            <a:avLst/>
          </a:prstGeom>
          <a:solidFill>
            <a:srgbClr val="9D4671"/>
          </a:solidFill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lvl="0"/>
            <a:r>
              <a:rPr lang="en-US" sz="2200" dirty="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The Sustainable Tourism Mission </a:t>
            </a:r>
            <a:endParaRPr lang="en-US" sz="2200" b="1" dirty="0">
              <a:solidFill>
                <a:srgbClr val="FFFFFF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249" name="Google Shape;249;p7">
            <a:extLst>
              <a:ext uri="{FF2B5EF4-FFF2-40B4-BE49-F238E27FC236}">
                <a16:creationId xmlns:a16="http://schemas.microsoft.com/office/drawing/2014/main" id="{70A9AC78-B6A2-A900-F9D4-F7F6AAB6E545}"/>
              </a:ext>
            </a:extLst>
          </p:cNvPr>
          <p:cNvSpPr/>
          <p:nvPr/>
        </p:nvSpPr>
        <p:spPr>
          <a:xfrm>
            <a:off x="408950" y="2554793"/>
            <a:ext cx="985500" cy="893400"/>
          </a:xfrm>
          <a:prstGeom prst="flowChartConnector">
            <a:avLst/>
          </a:prstGeom>
          <a:solidFill>
            <a:srgbClr val="B45B82"/>
          </a:solidFill>
          <a:ln w="25400" cap="flat" cmpd="sng">
            <a:solidFill>
              <a:srgbClr val="F0C9D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 dirty="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+40</a:t>
            </a:r>
            <a:endParaRPr dirty="0"/>
          </a:p>
        </p:txBody>
      </p:sp>
      <p:sp>
        <p:nvSpPr>
          <p:cNvPr id="250" name="Google Shape;250;p7">
            <a:extLst>
              <a:ext uri="{FF2B5EF4-FFF2-40B4-BE49-F238E27FC236}">
                <a16:creationId xmlns:a16="http://schemas.microsoft.com/office/drawing/2014/main" id="{2EA8D5D0-5E96-F73E-FDAB-2B10D26E4C1A}"/>
              </a:ext>
            </a:extLst>
          </p:cNvPr>
          <p:cNvSpPr txBox="1"/>
          <p:nvPr/>
        </p:nvSpPr>
        <p:spPr>
          <a:xfrm>
            <a:off x="1386839" y="2547193"/>
            <a:ext cx="2245361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cap="none" dirty="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Regional public authorities &amp; development or tourism agencies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1" name="Google Shape;251;p7">
            <a:extLst>
              <a:ext uri="{FF2B5EF4-FFF2-40B4-BE49-F238E27FC236}">
                <a16:creationId xmlns:a16="http://schemas.microsoft.com/office/drawing/2014/main" id="{47ED806D-B552-30EF-7B6A-9202D68A74BC}"/>
              </a:ext>
            </a:extLst>
          </p:cNvPr>
          <p:cNvSpPr/>
          <p:nvPr/>
        </p:nvSpPr>
        <p:spPr>
          <a:xfrm>
            <a:off x="401320" y="3677391"/>
            <a:ext cx="985519" cy="893490"/>
          </a:xfrm>
          <a:prstGeom prst="flowChartConnector">
            <a:avLst/>
          </a:prstGeom>
          <a:solidFill>
            <a:srgbClr val="B45B82"/>
          </a:solidFill>
          <a:ln w="25400" cap="flat" cmpd="sng">
            <a:solidFill>
              <a:srgbClr val="F0C9D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 dirty="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+35</a:t>
            </a:r>
            <a:endParaRPr dirty="0"/>
          </a:p>
        </p:txBody>
      </p:sp>
      <p:sp>
        <p:nvSpPr>
          <p:cNvPr id="252" name="Google Shape;252;p7">
            <a:extLst>
              <a:ext uri="{FF2B5EF4-FFF2-40B4-BE49-F238E27FC236}">
                <a16:creationId xmlns:a16="http://schemas.microsoft.com/office/drawing/2014/main" id="{0B7B81BB-E304-9927-502E-92115C4FBFEF}"/>
              </a:ext>
            </a:extLst>
          </p:cNvPr>
          <p:cNvSpPr txBox="1"/>
          <p:nvPr/>
        </p:nvSpPr>
        <p:spPr>
          <a:xfrm>
            <a:off x="1419099" y="3731235"/>
            <a:ext cx="1832101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cap="none" dirty="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Local public authorities &amp; development or tourism agencies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3" name="Google Shape;253;p7">
            <a:extLst>
              <a:ext uri="{FF2B5EF4-FFF2-40B4-BE49-F238E27FC236}">
                <a16:creationId xmlns:a16="http://schemas.microsoft.com/office/drawing/2014/main" id="{F3B78A97-59A4-3F36-A4D6-69A5CFBD7484}"/>
              </a:ext>
            </a:extLst>
          </p:cNvPr>
          <p:cNvSpPr/>
          <p:nvPr/>
        </p:nvSpPr>
        <p:spPr>
          <a:xfrm>
            <a:off x="408950" y="4736489"/>
            <a:ext cx="985519" cy="893490"/>
          </a:xfrm>
          <a:prstGeom prst="flowChartConnector">
            <a:avLst/>
          </a:prstGeom>
          <a:solidFill>
            <a:srgbClr val="B45B82"/>
          </a:solidFill>
          <a:ln w="25400" cap="flat" cmpd="sng">
            <a:solidFill>
              <a:srgbClr val="F0C9D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+30</a:t>
            </a:r>
            <a:endParaRPr/>
          </a:p>
        </p:txBody>
      </p:sp>
      <p:sp>
        <p:nvSpPr>
          <p:cNvPr id="254" name="Google Shape;254;p7">
            <a:extLst>
              <a:ext uri="{FF2B5EF4-FFF2-40B4-BE49-F238E27FC236}">
                <a16:creationId xmlns:a16="http://schemas.microsoft.com/office/drawing/2014/main" id="{376C47E0-DC0D-45C3-A251-A37F95884676}"/>
              </a:ext>
            </a:extLst>
          </p:cNvPr>
          <p:cNvSpPr txBox="1"/>
          <p:nvPr/>
        </p:nvSpPr>
        <p:spPr>
          <a:xfrm>
            <a:off x="1447969" y="4851777"/>
            <a:ext cx="2184231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cap="none" dirty="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Higher education and research institutions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" name="Google Shape;255;p7">
            <a:extLst>
              <a:ext uri="{FF2B5EF4-FFF2-40B4-BE49-F238E27FC236}">
                <a16:creationId xmlns:a16="http://schemas.microsoft.com/office/drawing/2014/main" id="{71FE08EE-7E04-D5AC-5E94-E34E3CF63249}"/>
              </a:ext>
            </a:extLst>
          </p:cNvPr>
          <p:cNvSpPr/>
          <p:nvPr/>
        </p:nvSpPr>
        <p:spPr>
          <a:xfrm>
            <a:off x="3245361" y="2523950"/>
            <a:ext cx="985519" cy="893490"/>
          </a:xfrm>
          <a:prstGeom prst="flowChartConnector">
            <a:avLst/>
          </a:prstGeom>
          <a:solidFill>
            <a:srgbClr val="B45B82"/>
          </a:solidFill>
          <a:ln w="25400" cap="flat" cmpd="sng">
            <a:solidFill>
              <a:srgbClr val="F0C9D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+25</a:t>
            </a:r>
            <a:endParaRPr/>
          </a:p>
        </p:txBody>
      </p:sp>
      <p:sp>
        <p:nvSpPr>
          <p:cNvPr id="257" name="Google Shape;257;p7">
            <a:extLst>
              <a:ext uri="{FF2B5EF4-FFF2-40B4-BE49-F238E27FC236}">
                <a16:creationId xmlns:a16="http://schemas.microsoft.com/office/drawing/2014/main" id="{E996BCB3-3B22-70C4-46F6-93F1229A7DB4}"/>
              </a:ext>
            </a:extLst>
          </p:cNvPr>
          <p:cNvSpPr/>
          <p:nvPr/>
        </p:nvSpPr>
        <p:spPr>
          <a:xfrm>
            <a:off x="3245361" y="3647415"/>
            <a:ext cx="985519" cy="893490"/>
          </a:xfrm>
          <a:prstGeom prst="flowChartConnector">
            <a:avLst/>
          </a:prstGeom>
          <a:solidFill>
            <a:srgbClr val="B45B82"/>
          </a:solidFill>
          <a:ln w="25400" cap="flat" cmpd="sng">
            <a:solidFill>
              <a:srgbClr val="F0C9D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 dirty="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+15</a:t>
            </a:r>
            <a:endParaRPr dirty="0"/>
          </a:p>
        </p:txBody>
      </p:sp>
      <p:sp>
        <p:nvSpPr>
          <p:cNvPr id="258" name="Google Shape;258;p7">
            <a:extLst>
              <a:ext uri="{FF2B5EF4-FFF2-40B4-BE49-F238E27FC236}">
                <a16:creationId xmlns:a16="http://schemas.microsoft.com/office/drawing/2014/main" id="{3CEB96CF-E37B-3C68-784F-D4F7A940ED60}"/>
              </a:ext>
            </a:extLst>
          </p:cNvPr>
          <p:cNvSpPr txBox="1"/>
          <p:nvPr/>
        </p:nvSpPr>
        <p:spPr>
          <a:xfrm>
            <a:off x="4192781" y="3745367"/>
            <a:ext cx="1458720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cap="none" dirty="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Business support organisations</a:t>
            </a:r>
            <a:endParaRPr sz="1400" b="1" i="0" u="none" strike="noStrike" cap="none" dirty="0">
              <a:solidFill>
                <a:schemeClr val="dk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259" name="Google Shape;259;p7">
            <a:extLst>
              <a:ext uri="{FF2B5EF4-FFF2-40B4-BE49-F238E27FC236}">
                <a16:creationId xmlns:a16="http://schemas.microsoft.com/office/drawing/2014/main" id="{16A5DD68-5065-5059-0653-4C29CDE559C6}"/>
              </a:ext>
            </a:extLst>
          </p:cNvPr>
          <p:cNvSpPr/>
          <p:nvPr/>
        </p:nvSpPr>
        <p:spPr>
          <a:xfrm>
            <a:off x="3245361" y="4736489"/>
            <a:ext cx="985519" cy="893490"/>
          </a:xfrm>
          <a:prstGeom prst="flowChartConnector">
            <a:avLst/>
          </a:prstGeom>
          <a:solidFill>
            <a:srgbClr val="B45B82"/>
          </a:solidFill>
          <a:ln w="25400" cap="flat" cmpd="sng">
            <a:solidFill>
              <a:srgbClr val="F0C9D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+10</a:t>
            </a:r>
            <a:endParaRPr/>
          </a:p>
        </p:txBody>
      </p:sp>
      <p:sp>
        <p:nvSpPr>
          <p:cNvPr id="260" name="Google Shape;260;p7">
            <a:extLst>
              <a:ext uri="{FF2B5EF4-FFF2-40B4-BE49-F238E27FC236}">
                <a16:creationId xmlns:a16="http://schemas.microsoft.com/office/drawing/2014/main" id="{D933C06D-B477-97F4-BE18-F1CA50974A1F}"/>
              </a:ext>
            </a:extLst>
          </p:cNvPr>
          <p:cNvSpPr txBox="1"/>
          <p:nvPr/>
        </p:nvSpPr>
        <p:spPr>
          <a:xfrm>
            <a:off x="4192781" y="4915966"/>
            <a:ext cx="135712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cap="none" dirty="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SMEs &amp; enterprises</a:t>
            </a:r>
            <a:endParaRPr dirty="0"/>
          </a:p>
        </p:txBody>
      </p:sp>
      <p:sp>
        <p:nvSpPr>
          <p:cNvPr id="256" name="Google Shape;256;p7">
            <a:extLst>
              <a:ext uri="{FF2B5EF4-FFF2-40B4-BE49-F238E27FC236}">
                <a16:creationId xmlns:a16="http://schemas.microsoft.com/office/drawing/2014/main" id="{B6935627-BD9A-09C3-4D85-922862B7982D}"/>
              </a:ext>
            </a:extLst>
          </p:cNvPr>
          <p:cNvSpPr txBox="1"/>
          <p:nvPr/>
        </p:nvSpPr>
        <p:spPr>
          <a:xfrm>
            <a:off x="4192780" y="2605648"/>
            <a:ext cx="2017520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cap="none" dirty="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Networks, NGOs, International organisations</a:t>
            </a:r>
            <a:endParaRPr sz="1400" b="1" i="0" u="none" strike="noStrike" cap="none" dirty="0">
              <a:solidFill>
                <a:schemeClr val="dk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4" name="Google Shape;261;p7">
            <a:extLst>
              <a:ext uri="{FF2B5EF4-FFF2-40B4-BE49-F238E27FC236}">
                <a16:creationId xmlns:a16="http://schemas.microsoft.com/office/drawing/2014/main" id="{2EF48927-7161-681F-656E-0198E6CE0E56}"/>
              </a:ext>
            </a:extLst>
          </p:cNvPr>
          <p:cNvSpPr/>
          <p:nvPr/>
        </p:nvSpPr>
        <p:spPr>
          <a:xfrm>
            <a:off x="1539240" y="1154847"/>
            <a:ext cx="9113520" cy="1091915"/>
          </a:xfrm>
          <a:prstGeom prst="rect">
            <a:avLst/>
          </a:prstGeom>
          <a:solidFill>
            <a:schemeClr val="accent3">
              <a:alpha val="4980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Google Shape;262;p7">
            <a:extLst>
              <a:ext uri="{FF2B5EF4-FFF2-40B4-BE49-F238E27FC236}">
                <a16:creationId xmlns:a16="http://schemas.microsoft.com/office/drawing/2014/main" id="{6567A0F9-1A56-C6CC-BF1A-33C3E512333F}"/>
              </a:ext>
            </a:extLst>
          </p:cNvPr>
          <p:cNvSpPr txBox="1"/>
          <p:nvPr/>
        </p:nvSpPr>
        <p:spPr>
          <a:xfrm>
            <a:off x="2262123" y="1395752"/>
            <a:ext cx="3842851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cap="none" dirty="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A community with more than 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180 different organisations</a:t>
            </a:r>
            <a:endParaRPr sz="1400" b="1" i="0" u="none" strike="noStrike" cap="none" dirty="0">
              <a:solidFill>
                <a:schemeClr val="dk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6" name="Google Shape;263;p7">
            <a:extLst>
              <a:ext uri="{FF2B5EF4-FFF2-40B4-BE49-F238E27FC236}">
                <a16:creationId xmlns:a16="http://schemas.microsoft.com/office/drawing/2014/main" id="{CF66FE2A-F2D5-ED8D-845D-CE9473468432}"/>
              </a:ext>
            </a:extLst>
          </p:cNvPr>
          <p:cNvSpPr txBox="1"/>
          <p:nvPr/>
        </p:nvSpPr>
        <p:spPr>
          <a:xfrm>
            <a:off x="6654292" y="1416072"/>
            <a:ext cx="3842851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cap="none" dirty="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A community of projects funded by a total budget of 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45,80M €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342914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" name="Google Shape;440;p22"/>
          <p:cNvPicPr preferRelativeResize="0"/>
          <p:nvPr/>
        </p:nvPicPr>
        <p:blipFill rotWithShape="1">
          <a:blip r:embed="rId3">
            <a:alphaModFix/>
          </a:blip>
          <a:srcRect b="11627"/>
          <a:stretch/>
        </p:blipFill>
        <p:spPr>
          <a:xfrm>
            <a:off x="0" y="0"/>
            <a:ext cx="12192003" cy="6060558"/>
          </a:xfrm>
          <a:prstGeom prst="rect">
            <a:avLst/>
          </a:prstGeom>
          <a:noFill/>
          <a:ln>
            <a:noFill/>
          </a:ln>
        </p:spPr>
      </p:pic>
      <p:sp>
        <p:nvSpPr>
          <p:cNvPr id="441" name="Google Shape;441;p22"/>
          <p:cNvSpPr txBox="1"/>
          <p:nvPr/>
        </p:nvSpPr>
        <p:spPr>
          <a:xfrm>
            <a:off x="838200" y="446812"/>
            <a:ext cx="9663900" cy="4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US" sz="2200" b="0" i="0" u="none" strike="noStrike" cap="none" dirty="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Mission’s Objectives | Activities and Resources  </a:t>
            </a:r>
            <a:endParaRPr sz="2200" b="1" i="0" u="none" strike="noStrike" cap="none" dirty="0">
              <a:solidFill>
                <a:srgbClr val="FFFFFF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442" name="Google Shape;442;p22"/>
          <p:cNvSpPr txBox="1"/>
          <p:nvPr/>
        </p:nvSpPr>
        <p:spPr>
          <a:xfrm>
            <a:off x="10524036" y="1758584"/>
            <a:ext cx="2281200" cy="4308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US" sz="2200" b="0" i="1" u="none" strike="noStrike" cap="none">
                <a:solidFill>
                  <a:srgbClr val="233E6F"/>
                </a:solidFill>
                <a:latin typeface="Montserrat"/>
                <a:ea typeface="Montserrat"/>
                <a:cs typeface="Montserrat"/>
                <a:sym typeface="Montserrat"/>
              </a:rPr>
              <a:t>by C4T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5" name="Google Shape;445;p22"/>
          <p:cNvSpPr/>
          <p:nvPr/>
        </p:nvSpPr>
        <p:spPr>
          <a:xfrm>
            <a:off x="419950" y="1111475"/>
            <a:ext cx="3951900" cy="2317525"/>
          </a:xfrm>
          <a:prstGeom prst="rect">
            <a:avLst/>
          </a:prstGeom>
          <a:noFill/>
          <a:ln w="25400" cap="flat" cmpd="sng">
            <a:solidFill>
              <a:srgbClr val="D592A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46" name="Google Shape;446;p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658794" y="1281096"/>
            <a:ext cx="1421126" cy="2001625"/>
          </a:xfrm>
          <a:prstGeom prst="rect">
            <a:avLst/>
          </a:prstGeom>
          <a:noFill/>
          <a:ln>
            <a:noFill/>
          </a:ln>
        </p:spPr>
      </p:pic>
      <p:sp>
        <p:nvSpPr>
          <p:cNvPr id="448" name="Google Shape;448;p22"/>
          <p:cNvSpPr txBox="1"/>
          <p:nvPr/>
        </p:nvSpPr>
        <p:spPr>
          <a:xfrm>
            <a:off x="512864" y="1205784"/>
            <a:ext cx="2136900" cy="21236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US" sz="2200" b="1" i="0" u="none" strike="noStrike" cap="none" dirty="0">
                <a:solidFill>
                  <a:srgbClr val="9E4673"/>
                </a:solidFill>
                <a:latin typeface="Montserrat"/>
                <a:ea typeface="Montserrat"/>
                <a:cs typeface="Montserrat"/>
                <a:sym typeface="Montserrat"/>
              </a:rPr>
              <a:t>BLUEPRINT FOR TOURISM CLIMATE ACTION PLANS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9" name="Google Shape;449;p22"/>
          <p:cNvSpPr/>
          <p:nvPr/>
        </p:nvSpPr>
        <p:spPr>
          <a:xfrm>
            <a:off x="4610950" y="1111475"/>
            <a:ext cx="3951900" cy="2317525"/>
          </a:xfrm>
          <a:prstGeom prst="rect">
            <a:avLst/>
          </a:prstGeom>
          <a:noFill/>
          <a:ln w="25400" cap="flat" cmpd="sng">
            <a:solidFill>
              <a:srgbClr val="D592A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0" name="Google Shape;450;p22"/>
          <p:cNvSpPr txBox="1"/>
          <p:nvPr/>
        </p:nvSpPr>
        <p:spPr>
          <a:xfrm>
            <a:off x="4676724" y="1220100"/>
            <a:ext cx="3836703" cy="1446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SzPts val="2200"/>
            </a:pPr>
            <a:r>
              <a:rPr lang="en-US" sz="2200" b="1" dirty="0">
                <a:solidFill>
                  <a:srgbClr val="9E4673"/>
                </a:solidFill>
                <a:latin typeface="Montserrat"/>
                <a:ea typeface="Montserrat"/>
                <a:cs typeface="Montserrat"/>
                <a:sym typeface="Montserrat"/>
              </a:rPr>
              <a:t>THE MED CLUSTERS &amp; WORKING GROUPS</a:t>
            </a:r>
          </a:p>
          <a:p>
            <a:pPr lvl="0" algn="ctr">
              <a:buSzPts val="2200"/>
            </a:pPr>
            <a:r>
              <a:rPr lang="en-US" sz="2200" b="1" dirty="0">
                <a:solidFill>
                  <a:srgbClr val="9E4673"/>
                </a:solidFill>
                <a:latin typeface="Montserrat"/>
                <a:sym typeface="Montserrat"/>
              </a:rPr>
              <a:t>(open to participation!)</a:t>
            </a:r>
            <a:endParaRPr lang="en-US"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US" sz="2200" b="1" i="0" u="none" strike="noStrike" cap="none" dirty="0">
                <a:solidFill>
                  <a:srgbClr val="9E4673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Google Shape;445;p22">
            <a:extLst>
              <a:ext uri="{FF2B5EF4-FFF2-40B4-BE49-F238E27FC236}">
                <a16:creationId xmlns:a16="http://schemas.microsoft.com/office/drawing/2014/main" id="{8F0835B6-D33D-4F23-520F-29D710143E9A}"/>
              </a:ext>
            </a:extLst>
          </p:cNvPr>
          <p:cNvSpPr/>
          <p:nvPr/>
        </p:nvSpPr>
        <p:spPr>
          <a:xfrm>
            <a:off x="419950" y="3662863"/>
            <a:ext cx="3951900" cy="2317525"/>
          </a:xfrm>
          <a:prstGeom prst="rect">
            <a:avLst/>
          </a:prstGeom>
          <a:noFill/>
          <a:ln w="25400" cap="flat" cmpd="sng">
            <a:solidFill>
              <a:srgbClr val="D592A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Google Shape;448;p22">
            <a:extLst>
              <a:ext uri="{FF2B5EF4-FFF2-40B4-BE49-F238E27FC236}">
                <a16:creationId xmlns:a16="http://schemas.microsoft.com/office/drawing/2014/main" id="{061D9FC4-F587-835D-B156-D8E0163FC108}"/>
              </a:ext>
            </a:extLst>
          </p:cNvPr>
          <p:cNvSpPr txBox="1"/>
          <p:nvPr/>
        </p:nvSpPr>
        <p:spPr>
          <a:xfrm>
            <a:off x="419950" y="4023212"/>
            <a:ext cx="2282876" cy="1384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US" sz="2200" b="1" i="0" u="none" strike="noStrike" cap="none" dirty="0">
                <a:solidFill>
                  <a:srgbClr val="9E4673"/>
                </a:solidFill>
                <a:latin typeface="Montserrat"/>
                <a:ea typeface="Montserrat"/>
                <a:cs typeface="Montserrat"/>
                <a:sym typeface="Montserrat"/>
              </a:rPr>
              <a:t>JOIN THE MED-  </a:t>
            </a:r>
            <a:r>
              <a:rPr lang="en-US" sz="2000" b="1" i="0" u="none" strike="noStrike" cap="none" dirty="0">
                <a:solidFill>
                  <a:srgbClr val="9E4673"/>
                </a:solidFill>
                <a:latin typeface="Montserrat"/>
                <a:ea typeface="Montserrat"/>
                <a:cs typeface="Montserrat"/>
                <a:sym typeface="Montserrat"/>
              </a:rPr>
              <a:t>KNOWLEDGE HUB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17" name="Google Shape;417;p2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521562" y="3848045"/>
            <a:ext cx="1789867" cy="1789867"/>
          </a:xfrm>
          <a:prstGeom prst="rect">
            <a:avLst/>
          </a:prstGeom>
          <a:noFill/>
          <a:ln>
            <a:noFill/>
          </a:ln>
        </p:spPr>
      </p:pic>
      <p:pic>
        <p:nvPicPr>
          <p:cNvPr id="443" name="Google Shape;443;p2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438509" y="2482941"/>
            <a:ext cx="872920" cy="87292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449;p22">
            <a:extLst>
              <a:ext uri="{FF2B5EF4-FFF2-40B4-BE49-F238E27FC236}">
                <a16:creationId xmlns:a16="http://schemas.microsoft.com/office/drawing/2014/main" id="{AAABB892-B945-E90A-65C8-E3187DCC614C}"/>
              </a:ext>
            </a:extLst>
          </p:cNvPr>
          <p:cNvSpPr/>
          <p:nvPr/>
        </p:nvSpPr>
        <p:spPr>
          <a:xfrm>
            <a:off x="4610950" y="3662863"/>
            <a:ext cx="3951900" cy="2317525"/>
          </a:xfrm>
          <a:prstGeom prst="rect">
            <a:avLst/>
          </a:prstGeom>
          <a:noFill/>
          <a:ln w="25400" cap="flat" cmpd="sng">
            <a:solidFill>
              <a:srgbClr val="D592A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Google Shape;450;p22">
            <a:extLst>
              <a:ext uri="{FF2B5EF4-FFF2-40B4-BE49-F238E27FC236}">
                <a16:creationId xmlns:a16="http://schemas.microsoft.com/office/drawing/2014/main" id="{4B9F2813-8CA0-EA1C-B085-F05F58452451}"/>
              </a:ext>
            </a:extLst>
          </p:cNvPr>
          <p:cNvSpPr txBox="1"/>
          <p:nvPr/>
        </p:nvSpPr>
        <p:spPr>
          <a:xfrm>
            <a:off x="4676725" y="3771488"/>
            <a:ext cx="2136900" cy="21236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US" sz="2200" b="1" dirty="0">
                <a:solidFill>
                  <a:srgbClr val="9E4673"/>
                </a:solidFill>
                <a:latin typeface="Montserrat"/>
                <a:ea typeface="Montserrat"/>
                <a:cs typeface="Montserrat"/>
                <a:sym typeface="Montserrat"/>
              </a:rPr>
              <a:t>ICZM &amp; MSP </a:t>
            </a:r>
            <a:r>
              <a:rPr lang="en-US" sz="2200" b="1" i="0" u="none" strike="noStrike" cap="none" dirty="0">
                <a:solidFill>
                  <a:srgbClr val="9E4673"/>
                </a:solidFill>
                <a:latin typeface="Montserrat"/>
                <a:ea typeface="Montserrat"/>
                <a:cs typeface="Montserrat"/>
                <a:sym typeface="Montserrat"/>
              </a:rPr>
              <a:t>PRACTICES HANDBOOK FOR TOURISM</a:t>
            </a:r>
            <a:endParaRPr sz="2200" b="1" i="0" u="none" strike="noStrike" cap="none" dirty="0">
              <a:solidFill>
                <a:srgbClr val="9E467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US" sz="2200" b="1" i="0" u="none" strike="noStrike" cap="none" dirty="0">
                <a:solidFill>
                  <a:srgbClr val="9E4673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" name="Google Shape;451;p22">
            <a:extLst>
              <a:ext uri="{FF2B5EF4-FFF2-40B4-BE49-F238E27FC236}">
                <a16:creationId xmlns:a16="http://schemas.microsoft.com/office/drawing/2014/main" id="{AC286C17-2AAB-C8FF-E0D8-DC883E953787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812675" y="3757172"/>
            <a:ext cx="1454194" cy="2076937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454;p22">
            <a:extLst>
              <a:ext uri="{FF2B5EF4-FFF2-40B4-BE49-F238E27FC236}">
                <a16:creationId xmlns:a16="http://schemas.microsoft.com/office/drawing/2014/main" id="{BF362363-5FB2-0145-8BA9-0B34CA0A4431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642786" y="5036595"/>
            <a:ext cx="870642" cy="870654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428;p29">
            <a:extLst>
              <a:ext uri="{FF2B5EF4-FFF2-40B4-BE49-F238E27FC236}">
                <a16:creationId xmlns:a16="http://schemas.microsoft.com/office/drawing/2014/main" id="{94A1AD7A-A094-A921-610B-8E40560087B3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 l="2916" t="65296" r="2748"/>
          <a:stretch/>
        </p:blipFill>
        <p:spPr>
          <a:xfrm>
            <a:off x="4610950" y="2420747"/>
            <a:ext cx="3951900" cy="8177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9">
          <a:extLst>
            <a:ext uri="{FF2B5EF4-FFF2-40B4-BE49-F238E27FC236}">
              <a16:creationId xmlns:a16="http://schemas.microsoft.com/office/drawing/2014/main" id="{F2D3DD71-99EC-0ED3-35B1-FDDB339103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" name="Google Shape;440;p22">
            <a:extLst>
              <a:ext uri="{FF2B5EF4-FFF2-40B4-BE49-F238E27FC236}">
                <a16:creationId xmlns:a16="http://schemas.microsoft.com/office/drawing/2014/main" id="{C33A7808-09AA-A6C3-1F71-8FF4BA11C7A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b="11627"/>
          <a:stretch/>
        </p:blipFill>
        <p:spPr>
          <a:xfrm>
            <a:off x="0" y="0"/>
            <a:ext cx="12192003" cy="6060558"/>
          </a:xfrm>
          <a:prstGeom prst="rect">
            <a:avLst/>
          </a:prstGeom>
          <a:noFill/>
          <a:ln>
            <a:noFill/>
          </a:ln>
        </p:spPr>
      </p:pic>
      <p:sp>
        <p:nvSpPr>
          <p:cNvPr id="441" name="Google Shape;441;p22">
            <a:extLst>
              <a:ext uri="{FF2B5EF4-FFF2-40B4-BE49-F238E27FC236}">
                <a16:creationId xmlns:a16="http://schemas.microsoft.com/office/drawing/2014/main" id="{F906C330-85A5-9364-E6EE-DA6A538A2FD3}"/>
              </a:ext>
            </a:extLst>
          </p:cNvPr>
          <p:cNvSpPr txBox="1"/>
          <p:nvPr/>
        </p:nvSpPr>
        <p:spPr>
          <a:xfrm>
            <a:off x="838200" y="446812"/>
            <a:ext cx="9663900" cy="4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US" sz="2200" b="0" i="0" u="none" strike="noStrike" cap="none" dirty="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Mission’s Objectives | Policy tools</a:t>
            </a:r>
            <a:endParaRPr sz="2200" b="1" i="0" u="none" strike="noStrike" cap="none" dirty="0">
              <a:solidFill>
                <a:srgbClr val="FFFFFF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442" name="Google Shape;442;p22">
            <a:extLst>
              <a:ext uri="{FF2B5EF4-FFF2-40B4-BE49-F238E27FC236}">
                <a16:creationId xmlns:a16="http://schemas.microsoft.com/office/drawing/2014/main" id="{BF671E13-8D39-E496-E543-1E6468B1610A}"/>
              </a:ext>
            </a:extLst>
          </p:cNvPr>
          <p:cNvSpPr txBox="1"/>
          <p:nvPr/>
        </p:nvSpPr>
        <p:spPr>
          <a:xfrm>
            <a:off x="10524036" y="1758584"/>
            <a:ext cx="2281200" cy="4308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US" sz="2200" b="0" i="1" u="none" strike="noStrike" cap="none" dirty="0">
                <a:solidFill>
                  <a:srgbClr val="233E6F"/>
                </a:solidFill>
                <a:latin typeface="Montserrat"/>
                <a:ea typeface="Montserrat"/>
                <a:cs typeface="Montserrat"/>
                <a:sym typeface="Montserrat"/>
              </a:rPr>
              <a:t>by D4T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5" name="Google Shape;445;p22">
            <a:extLst>
              <a:ext uri="{FF2B5EF4-FFF2-40B4-BE49-F238E27FC236}">
                <a16:creationId xmlns:a16="http://schemas.microsoft.com/office/drawing/2014/main" id="{6575EB08-6C3B-8A3A-6698-C76189F4801B}"/>
              </a:ext>
            </a:extLst>
          </p:cNvPr>
          <p:cNvSpPr/>
          <p:nvPr/>
        </p:nvSpPr>
        <p:spPr>
          <a:xfrm>
            <a:off x="419950" y="1111475"/>
            <a:ext cx="3951900" cy="2317525"/>
          </a:xfrm>
          <a:prstGeom prst="rect">
            <a:avLst/>
          </a:prstGeom>
          <a:noFill/>
          <a:ln w="25400" cap="flat" cmpd="sng">
            <a:solidFill>
              <a:srgbClr val="D592A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9" name="Google Shape;449;p22">
            <a:extLst>
              <a:ext uri="{FF2B5EF4-FFF2-40B4-BE49-F238E27FC236}">
                <a16:creationId xmlns:a16="http://schemas.microsoft.com/office/drawing/2014/main" id="{38777820-9602-FA1E-B02D-21740C73CD21}"/>
              </a:ext>
            </a:extLst>
          </p:cNvPr>
          <p:cNvSpPr/>
          <p:nvPr/>
        </p:nvSpPr>
        <p:spPr>
          <a:xfrm>
            <a:off x="4610950" y="1111475"/>
            <a:ext cx="3951900" cy="2317525"/>
          </a:xfrm>
          <a:prstGeom prst="rect">
            <a:avLst/>
          </a:prstGeom>
          <a:noFill/>
          <a:ln w="25400" cap="flat" cmpd="sng">
            <a:solidFill>
              <a:srgbClr val="D592A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Google Shape;445;p22">
            <a:extLst>
              <a:ext uri="{FF2B5EF4-FFF2-40B4-BE49-F238E27FC236}">
                <a16:creationId xmlns:a16="http://schemas.microsoft.com/office/drawing/2014/main" id="{715663F9-1C1A-102C-818E-26ECC8FDFD68}"/>
              </a:ext>
            </a:extLst>
          </p:cNvPr>
          <p:cNvSpPr/>
          <p:nvPr/>
        </p:nvSpPr>
        <p:spPr>
          <a:xfrm>
            <a:off x="419950" y="3662863"/>
            <a:ext cx="3951900" cy="2317525"/>
          </a:xfrm>
          <a:prstGeom prst="rect">
            <a:avLst/>
          </a:prstGeom>
          <a:noFill/>
          <a:ln w="25400" cap="flat" cmpd="sng">
            <a:solidFill>
              <a:srgbClr val="D592A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Google Shape;449;p22">
            <a:extLst>
              <a:ext uri="{FF2B5EF4-FFF2-40B4-BE49-F238E27FC236}">
                <a16:creationId xmlns:a16="http://schemas.microsoft.com/office/drawing/2014/main" id="{D6664EE3-BAEA-656D-6CD3-499C172BA4D3}"/>
              </a:ext>
            </a:extLst>
          </p:cNvPr>
          <p:cNvSpPr/>
          <p:nvPr/>
        </p:nvSpPr>
        <p:spPr>
          <a:xfrm>
            <a:off x="4610950" y="3662863"/>
            <a:ext cx="3951900" cy="2317525"/>
          </a:xfrm>
          <a:prstGeom prst="rect">
            <a:avLst/>
          </a:prstGeom>
          <a:noFill/>
          <a:ln w="25400" cap="flat" cmpd="sng">
            <a:solidFill>
              <a:srgbClr val="D592A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DA936167-C4AF-7096-D816-BBCA9F4EB840}"/>
              </a:ext>
            </a:extLst>
          </p:cNvPr>
          <p:cNvSpPr txBox="1"/>
          <p:nvPr/>
        </p:nvSpPr>
        <p:spPr>
          <a:xfrm>
            <a:off x="482185" y="1274192"/>
            <a:ext cx="1961186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0" u="none" strike="noStrike" cap="none" dirty="0">
                <a:solidFill>
                  <a:srgbClr val="9E4673"/>
                </a:solidFill>
                <a:latin typeface="Montserrat"/>
                <a:ea typeface="Montserrat"/>
                <a:cs typeface="Montserrat"/>
                <a:sym typeface="Montserrat"/>
              </a:rPr>
              <a:t>THE WHITE PAPERS ON SUSTAINABLE TOURISM GOVERNANCE IN THE EURO-MED AREA (2 in preparation)</a:t>
            </a:r>
            <a:endParaRPr lang="es-ES" dirty="0"/>
          </a:p>
        </p:txBody>
      </p:sp>
      <p:pic>
        <p:nvPicPr>
          <p:cNvPr id="6" name="Google Shape;508;p31">
            <a:extLst>
              <a:ext uri="{FF2B5EF4-FFF2-40B4-BE49-F238E27FC236}">
                <a16:creationId xmlns:a16="http://schemas.microsoft.com/office/drawing/2014/main" id="{8842424E-DAE4-E294-4447-945C2F1A9951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443371" y="1171787"/>
            <a:ext cx="1879817" cy="2196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507;p31">
            <a:extLst>
              <a:ext uri="{FF2B5EF4-FFF2-40B4-BE49-F238E27FC236}">
                <a16:creationId xmlns:a16="http://schemas.microsoft.com/office/drawing/2014/main" id="{2EDE3449-6062-56F4-BEDE-4877B83D2DBC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383280" y="2489943"/>
            <a:ext cx="988570" cy="939056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866A0776-4E29-BA55-DF9D-95B09950EDEF}"/>
              </a:ext>
            </a:extLst>
          </p:cNvPr>
          <p:cNvSpPr txBox="1"/>
          <p:nvPr/>
        </p:nvSpPr>
        <p:spPr>
          <a:xfrm>
            <a:off x="482185" y="3727752"/>
            <a:ext cx="373077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rgbClr val="9E4673"/>
                </a:solidFill>
                <a:latin typeface="Montserrat"/>
                <a:sym typeface="Montserrat"/>
              </a:rPr>
              <a:t>MOOC ON TRANSFER &amp; MAINSTREAMING IN THE INTERREG EURO- MED ACADEMY soon online first modules!</a:t>
            </a:r>
            <a:endParaRPr lang="es-ES" sz="1600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E0F5D982-D535-E98E-4E7A-8A56608D3891}"/>
              </a:ext>
            </a:extLst>
          </p:cNvPr>
          <p:cNvSpPr txBox="1"/>
          <p:nvPr/>
        </p:nvSpPr>
        <p:spPr>
          <a:xfrm>
            <a:off x="4791800" y="1171787"/>
            <a:ext cx="3428764" cy="24622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9E4673"/>
                </a:solidFill>
                <a:latin typeface="Montserrat"/>
                <a:sym typeface="Montserrat"/>
              </a:rPr>
              <a:t>THE NETWORK OF SUSTAINABLE TOURISM OBSERVATORIES </a:t>
            </a:r>
          </a:p>
          <a:p>
            <a:r>
              <a:rPr lang="en-US" b="1" dirty="0">
                <a:solidFill>
                  <a:srgbClr val="9E4673"/>
                </a:solidFill>
                <a:latin typeface="Montserrat"/>
                <a:sym typeface="Montserrat"/>
              </a:rPr>
              <a:t>(open to participation!)</a:t>
            </a:r>
          </a:p>
          <a:p>
            <a:endParaRPr lang="en-US" b="1" dirty="0">
              <a:solidFill>
                <a:srgbClr val="9E4673"/>
              </a:solidFill>
              <a:latin typeface="Montserrat"/>
              <a:sym typeface="Montserrat"/>
            </a:endParaRPr>
          </a:p>
          <a:p>
            <a:pPr lvl="0">
              <a:buSzPts val="2200"/>
            </a:pPr>
            <a:r>
              <a:rPr lang="en-US" b="1" dirty="0">
                <a:solidFill>
                  <a:srgbClr val="9E4673"/>
                </a:solidFill>
                <a:latin typeface="Montserrat"/>
                <a:sym typeface="Montserrat"/>
              </a:rPr>
              <a:t>Upcoming publication: </a:t>
            </a:r>
          </a:p>
          <a:p>
            <a:pPr lvl="0">
              <a:buSzPts val="2200"/>
            </a:pPr>
            <a:r>
              <a:rPr lang="en-US" b="1" i="1" dirty="0">
                <a:solidFill>
                  <a:srgbClr val="9E4673"/>
                </a:solidFill>
                <a:latin typeface="Montserrat" panose="00000500000000000000" pitchFamily="2" charset="0"/>
                <a:ea typeface="Montserrat"/>
                <a:cs typeface="Montserrat"/>
                <a:sym typeface="Montserrat"/>
              </a:rPr>
              <a:t>Practical guide for</a:t>
            </a:r>
            <a:endParaRPr lang="en-US" i="1" dirty="0">
              <a:latin typeface="Montserrat" panose="00000500000000000000" pitchFamily="2" charset="0"/>
            </a:endParaRPr>
          </a:p>
          <a:p>
            <a:pPr lvl="0">
              <a:buSzPts val="2200"/>
            </a:pPr>
            <a:r>
              <a:rPr lang="en-US" b="1" i="1" dirty="0">
                <a:solidFill>
                  <a:srgbClr val="9E4673"/>
                </a:solidFill>
                <a:latin typeface="Montserrat" panose="00000500000000000000" pitchFamily="2" charset="0"/>
                <a:ea typeface="Montserrat"/>
                <a:cs typeface="Montserrat"/>
                <a:sym typeface="Montserrat"/>
              </a:rPr>
              <a:t> Sustainable Tourism</a:t>
            </a:r>
          </a:p>
          <a:p>
            <a:pPr lvl="0">
              <a:buSzPts val="2200"/>
            </a:pPr>
            <a:r>
              <a:rPr lang="en-US" b="1" i="1" dirty="0">
                <a:solidFill>
                  <a:srgbClr val="9E4673"/>
                </a:solidFill>
                <a:latin typeface="Montserrat" panose="00000500000000000000" pitchFamily="2" charset="0"/>
                <a:ea typeface="Montserrat"/>
                <a:cs typeface="Montserrat"/>
                <a:sym typeface="Montserrat"/>
              </a:rPr>
              <a:t>Observatories.  </a:t>
            </a:r>
            <a:endParaRPr lang="en-US" i="1" dirty="0">
              <a:latin typeface="Montserrat" panose="00000500000000000000" pitchFamily="2" charset="0"/>
            </a:endParaRPr>
          </a:p>
          <a:p>
            <a:pPr lvl="0">
              <a:buSzPts val="2200"/>
            </a:pPr>
            <a:r>
              <a:rPr lang="en-US" b="1" i="1" dirty="0">
                <a:solidFill>
                  <a:srgbClr val="9E4673"/>
                </a:solidFill>
                <a:latin typeface="Montserrat" panose="00000500000000000000" pitchFamily="2" charset="0"/>
                <a:ea typeface="Montserrat"/>
                <a:cs typeface="Montserrat"/>
                <a:sym typeface="Montserrat"/>
              </a:rPr>
              <a:t>Transferable solutions</a:t>
            </a:r>
            <a:endParaRPr lang="en-US" i="1" dirty="0">
              <a:latin typeface="Montserrat" panose="00000500000000000000" pitchFamily="2" charset="0"/>
            </a:endParaRPr>
          </a:p>
          <a:p>
            <a:endParaRPr lang="en-US" b="1" dirty="0">
              <a:solidFill>
                <a:srgbClr val="9E4673"/>
              </a:solidFill>
              <a:latin typeface="Montserrat"/>
              <a:sym typeface="Montserrat"/>
            </a:endParaRPr>
          </a:p>
          <a:p>
            <a:endParaRPr lang="es-ES" dirty="0"/>
          </a:p>
        </p:txBody>
      </p:sp>
      <p:pic>
        <p:nvPicPr>
          <p:cNvPr id="10" name="Google Shape;524;p33">
            <a:extLst>
              <a:ext uri="{FF2B5EF4-FFF2-40B4-BE49-F238E27FC236}">
                <a16:creationId xmlns:a16="http://schemas.microsoft.com/office/drawing/2014/main" id="{C2268DA4-D79F-075C-8A9D-8FA1269CF94B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671816" y="2474890"/>
            <a:ext cx="891034" cy="9541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8950883C-01C7-0215-5D2E-5813F1F1F581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15200" t="29004" r="18711" b="28668"/>
          <a:stretch>
            <a:fillRect/>
          </a:stretch>
        </p:blipFill>
        <p:spPr>
          <a:xfrm>
            <a:off x="740414" y="4806866"/>
            <a:ext cx="3257303" cy="1173523"/>
          </a:xfrm>
          <a:prstGeom prst="rect">
            <a:avLst/>
          </a:prstGeom>
        </p:spPr>
      </p:pic>
      <p:sp>
        <p:nvSpPr>
          <p:cNvPr id="21" name="CuadroTexto 20">
            <a:extLst>
              <a:ext uri="{FF2B5EF4-FFF2-40B4-BE49-F238E27FC236}">
                <a16:creationId xmlns:a16="http://schemas.microsoft.com/office/drawing/2014/main" id="{65511D4E-A3F8-065C-0778-BE21367BFAAB}"/>
              </a:ext>
            </a:extLst>
          </p:cNvPr>
          <p:cNvSpPr txBox="1"/>
          <p:nvPr/>
        </p:nvSpPr>
        <p:spPr>
          <a:xfrm>
            <a:off x="4692314" y="3789308"/>
            <a:ext cx="2276049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9E4673"/>
                </a:solidFill>
                <a:latin typeface="Montserrat"/>
                <a:sym typeface="Montserrat"/>
              </a:rPr>
              <a:t>FIRST </a:t>
            </a:r>
            <a:r>
              <a:rPr lang="en-US" sz="1400" b="1" dirty="0">
                <a:solidFill>
                  <a:srgbClr val="9E4673"/>
                </a:solidFill>
                <a:latin typeface="Montserrat"/>
                <a:sym typeface="Montserrat"/>
              </a:rPr>
              <a:t>POLICY RECOMMENDATIONS OF THE CROSS-NETWORK ALLIANCE IN SUSTAINABLE TOURISM (Upcoming publication: II policy recommendations)</a:t>
            </a:r>
            <a:endParaRPr lang="es-ES" dirty="0"/>
          </a:p>
        </p:txBody>
      </p:sp>
      <p:pic>
        <p:nvPicPr>
          <p:cNvPr id="22" name="Google Shape;497;g357dd72a7d3_1_23" descr="Diagrama&#10;&#10;El contenido generado por IA puede ser incorrecto.">
            <a:extLst>
              <a:ext uri="{FF2B5EF4-FFF2-40B4-BE49-F238E27FC236}">
                <a16:creationId xmlns:a16="http://schemas.microsoft.com/office/drawing/2014/main" id="{FFD16F04-9D7E-CB47-C72F-4972E1D20483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126099" y="3740251"/>
            <a:ext cx="1428405" cy="213322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499;g357dd72a7d3_1_23" descr="Código QR&#10;&#10;El contenido generado por IA puede ser incorrecto.">
            <a:extLst>
              <a:ext uri="{FF2B5EF4-FFF2-40B4-BE49-F238E27FC236}">
                <a16:creationId xmlns:a16="http://schemas.microsoft.com/office/drawing/2014/main" id="{55670665-837A-3F4A-08D8-551F5B36C322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680162" y="5057182"/>
            <a:ext cx="882688" cy="86975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069259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9" name="Google Shape;459;p30"/>
          <p:cNvPicPr preferRelativeResize="0"/>
          <p:nvPr/>
        </p:nvPicPr>
        <p:blipFill rotWithShape="1">
          <a:blip r:embed="rId3">
            <a:alphaModFix/>
          </a:blip>
          <a:srcRect b="10339"/>
          <a:stretch/>
        </p:blipFill>
        <p:spPr>
          <a:xfrm>
            <a:off x="0" y="10281"/>
            <a:ext cx="12192000" cy="6148862"/>
          </a:xfrm>
          <a:prstGeom prst="rect">
            <a:avLst/>
          </a:prstGeom>
          <a:noFill/>
          <a:ln>
            <a:noFill/>
          </a:ln>
        </p:spPr>
      </p:pic>
      <p:sp>
        <p:nvSpPr>
          <p:cNvPr id="460" name="Google Shape;460;p30"/>
          <p:cNvSpPr txBox="1"/>
          <p:nvPr/>
        </p:nvSpPr>
        <p:spPr>
          <a:xfrm>
            <a:off x="838200" y="383312"/>
            <a:ext cx="9663900" cy="4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US" sz="2200" b="0" i="0" u="none" strike="noStrike" cap="none" dirty="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Mission’s  collaborations with Souther</a:t>
            </a:r>
            <a:r>
              <a:rPr lang="en-US" sz="2200" dirty="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n &amp; Eastern MED partners</a:t>
            </a:r>
            <a:endParaRPr sz="2200" b="1" i="0" u="none" strike="noStrike" cap="none" dirty="0">
              <a:solidFill>
                <a:srgbClr val="FFFFFF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463" name="Google Shape;463;p30"/>
          <p:cNvSpPr/>
          <p:nvPr/>
        </p:nvSpPr>
        <p:spPr>
          <a:xfrm>
            <a:off x="419940" y="1111486"/>
            <a:ext cx="8541180" cy="4960129"/>
          </a:xfrm>
          <a:prstGeom prst="rect">
            <a:avLst/>
          </a:prstGeom>
          <a:noFill/>
          <a:ln w="25400" cap="flat" cmpd="sng">
            <a:solidFill>
              <a:srgbClr val="D592A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4" name="Google Shape;464;p30"/>
          <p:cNvSpPr txBox="1"/>
          <p:nvPr/>
        </p:nvSpPr>
        <p:spPr>
          <a:xfrm>
            <a:off x="585216" y="1614837"/>
            <a:ext cx="5705857" cy="4416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dirty="0"/>
          </a:p>
          <a:p>
            <a:pPr lvl="0"/>
            <a:r>
              <a:rPr lang="en-US" sz="1800" dirty="0">
                <a:solidFill>
                  <a:srgbClr val="233E6F"/>
                </a:solidFill>
                <a:latin typeface="Montserrat"/>
                <a:ea typeface="Montserrat"/>
                <a:cs typeface="Montserrat"/>
                <a:sym typeface="Montserrat"/>
              </a:rPr>
              <a:t>Presentation of a preview of the White Paper on Islands as Hubs for Sustainable Tourism by Greening the Islands -partner of the Sustainable Tourism Mission- in collaboration with UfM &amp; with the active participation of stakeholders from Southern MED at the Mediterranean Pavilion in COP30 (Belém, Brazil) in November. Among them, </a:t>
            </a:r>
            <a:r>
              <a:rPr lang="en-US" sz="1800" b="1" dirty="0">
                <a:solidFill>
                  <a:srgbClr val="233E6F"/>
                </a:solidFill>
                <a:latin typeface="Montserrat"/>
                <a:ea typeface="Montserrat"/>
                <a:cs typeface="Montserrat"/>
                <a:sym typeface="Montserrat"/>
              </a:rPr>
              <a:t>the Tunisian Tourism National Office (TNTO) and the University al-Manar (Tunis, Tunisia). </a:t>
            </a:r>
          </a:p>
          <a:p>
            <a:pPr lvl="0"/>
            <a:endParaRPr lang="en-US" sz="1800" dirty="0">
              <a:solidFill>
                <a:srgbClr val="233E6F"/>
              </a:solidFill>
              <a:latin typeface="Montserrat"/>
              <a:sym typeface="Montserrat"/>
            </a:endParaRPr>
          </a:p>
          <a:p>
            <a:pPr lvl="0"/>
            <a:r>
              <a:rPr lang="en-US" sz="1800" dirty="0">
                <a:solidFill>
                  <a:srgbClr val="233E6F"/>
                </a:solidFill>
                <a:latin typeface="Montserrat"/>
                <a:sym typeface="Montserrat"/>
              </a:rPr>
              <a:t>Some good practices from the Mission’s Thematic Projects were highlighted showcasing our commitment to climate action and sustainable development.</a:t>
            </a:r>
            <a:endParaRPr lang="en-US" sz="1800" dirty="0"/>
          </a:p>
        </p:txBody>
      </p:sp>
      <p:sp>
        <p:nvSpPr>
          <p:cNvPr id="468" name="Google Shape;468;p30"/>
          <p:cNvSpPr txBox="1"/>
          <p:nvPr/>
        </p:nvSpPr>
        <p:spPr>
          <a:xfrm>
            <a:off x="838200" y="1204662"/>
            <a:ext cx="7766304" cy="4308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US" sz="2200" b="1" i="0" u="none" strike="noStrike" cap="none" dirty="0">
                <a:solidFill>
                  <a:srgbClr val="9E4673"/>
                </a:solidFill>
                <a:latin typeface="Montserrat"/>
                <a:ea typeface="Montserrat"/>
                <a:cs typeface="Montserrat"/>
                <a:sym typeface="Montserrat"/>
              </a:rPr>
              <a:t>DRIVING CHANGE TO CLIMATE ACTION AT COP’30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69" name="Google Shape;469;p30"/>
          <p:cNvPicPr preferRelativeResize="0"/>
          <p:nvPr/>
        </p:nvPicPr>
        <p:blipFill rotWithShape="1">
          <a:blip r:embed="rId4">
            <a:alphaModFix/>
          </a:blip>
          <a:srcRect t="22799"/>
          <a:stretch/>
        </p:blipFill>
        <p:spPr>
          <a:xfrm>
            <a:off x="7610785" y="8072655"/>
            <a:ext cx="461846" cy="23759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n 2" descr="Un grupo de personas en un salón de clases&#10;&#10;El contenido generado por IA puede ser incorrecto.">
            <a:extLst>
              <a:ext uri="{FF2B5EF4-FFF2-40B4-BE49-F238E27FC236}">
                <a16:creationId xmlns:a16="http://schemas.microsoft.com/office/drawing/2014/main" id="{2E899590-1D47-2F49-7B32-C36F468DE13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7210" b="14409"/>
          <a:stretch>
            <a:fillRect/>
          </a:stretch>
        </p:blipFill>
        <p:spPr>
          <a:xfrm>
            <a:off x="6545629" y="3148720"/>
            <a:ext cx="5360543" cy="274916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8">
          <a:extLst>
            <a:ext uri="{FF2B5EF4-FFF2-40B4-BE49-F238E27FC236}">
              <a16:creationId xmlns:a16="http://schemas.microsoft.com/office/drawing/2014/main" id="{34366818-E2CF-8731-B6B7-252FAF9D2D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9" name="Google Shape;459;p30">
            <a:extLst>
              <a:ext uri="{FF2B5EF4-FFF2-40B4-BE49-F238E27FC236}">
                <a16:creationId xmlns:a16="http://schemas.microsoft.com/office/drawing/2014/main" id="{9223F154-F29C-ABBE-EBC2-58DFBCA4FDD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b="10339"/>
          <a:stretch/>
        </p:blipFill>
        <p:spPr>
          <a:xfrm>
            <a:off x="0" y="10281"/>
            <a:ext cx="12192000" cy="6148862"/>
          </a:xfrm>
          <a:prstGeom prst="rect">
            <a:avLst/>
          </a:prstGeom>
          <a:noFill/>
          <a:ln>
            <a:noFill/>
          </a:ln>
        </p:spPr>
      </p:pic>
      <p:sp>
        <p:nvSpPr>
          <p:cNvPr id="460" name="Google Shape;460;p30">
            <a:extLst>
              <a:ext uri="{FF2B5EF4-FFF2-40B4-BE49-F238E27FC236}">
                <a16:creationId xmlns:a16="http://schemas.microsoft.com/office/drawing/2014/main" id="{A2BE273D-3587-9D93-F0F5-815945550047}"/>
              </a:ext>
            </a:extLst>
          </p:cNvPr>
          <p:cNvSpPr txBox="1"/>
          <p:nvPr/>
        </p:nvSpPr>
        <p:spPr>
          <a:xfrm>
            <a:off x="838200" y="383312"/>
            <a:ext cx="9663900" cy="4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US" sz="2200" b="0" i="0" u="none" strike="noStrike" cap="none" dirty="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Mission’s  collaborations with Souther</a:t>
            </a:r>
            <a:r>
              <a:rPr lang="en-US" sz="2200" dirty="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n &amp; Eastern MED partners</a:t>
            </a:r>
            <a:endParaRPr sz="2200" b="1" i="0" u="none" strike="noStrike" cap="none" dirty="0">
              <a:solidFill>
                <a:srgbClr val="FFFFFF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463" name="Google Shape;463;p30">
            <a:extLst>
              <a:ext uri="{FF2B5EF4-FFF2-40B4-BE49-F238E27FC236}">
                <a16:creationId xmlns:a16="http://schemas.microsoft.com/office/drawing/2014/main" id="{612D6A6C-A867-7405-0B63-2AB2EC4F9AE5}"/>
              </a:ext>
            </a:extLst>
          </p:cNvPr>
          <p:cNvSpPr/>
          <p:nvPr/>
        </p:nvSpPr>
        <p:spPr>
          <a:xfrm>
            <a:off x="419940" y="1111486"/>
            <a:ext cx="8541180" cy="4960129"/>
          </a:xfrm>
          <a:prstGeom prst="rect">
            <a:avLst/>
          </a:prstGeom>
          <a:noFill/>
          <a:ln w="25400" cap="flat" cmpd="sng">
            <a:solidFill>
              <a:srgbClr val="D592A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4" name="Google Shape;464;p30">
            <a:extLst>
              <a:ext uri="{FF2B5EF4-FFF2-40B4-BE49-F238E27FC236}">
                <a16:creationId xmlns:a16="http://schemas.microsoft.com/office/drawing/2014/main" id="{4E662DCF-5746-6A01-D44E-1BD0BA2C3923}"/>
              </a:ext>
            </a:extLst>
          </p:cNvPr>
          <p:cNvSpPr txBox="1"/>
          <p:nvPr/>
        </p:nvSpPr>
        <p:spPr>
          <a:xfrm>
            <a:off x="502478" y="2019589"/>
            <a:ext cx="6635803" cy="4139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dirty="0"/>
          </a:p>
          <a:p>
            <a:pPr lvl="0"/>
            <a:r>
              <a:rPr lang="en-US" sz="1800" dirty="0">
                <a:solidFill>
                  <a:srgbClr val="233E6F"/>
                </a:solidFill>
                <a:latin typeface="Montserrat"/>
                <a:ea typeface="Montserrat"/>
                <a:cs typeface="Montserrat"/>
                <a:sym typeface="Montserrat"/>
              </a:rPr>
              <a:t>Southern MED stakeholders joined the workshops on </a:t>
            </a:r>
            <a:r>
              <a:rPr lang="en-US" sz="1800" b="1" i="1" dirty="0">
                <a:solidFill>
                  <a:srgbClr val="233E6F"/>
                </a:solidFill>
                <a:latin typeface="Montserrat"/>
                <a:ea typeface="Montserrat"/>
                <a:cs typeface="Montserrat"/>
                <a:sym typeface="Montserrat"/>
              </a:rPr>
              <a:t>Shared &amp; Strategic governance of the tourism </a:t>
            </a:r>
            <a:r>
              <a:rPr lang="en-US" sz="1800" i="1" dirty="0">
                <a:solidFill>
                  <a:srgbClr val="233E6F"/>
                </a:solidFill>
                <a:latin typeface="Montserrat"/>
                <a:ea typeface="Montserrat"/>
                <a:cs typeface="Montserrat"/>
                <a:sym typeface="Montserrat"/>
              </a:rPr>
              <a:t>and </a:t>
            </a:r>
            <a:r>
              <a:rPr lang="en-US" sz="1800" b="1" i="1" dirty="0">
                <a:solidFill>
                  <a:srgbClr val="233E6F"/>
                </a:solidFill>
                <a:latin typeface="Montserrat"/>
                <a:ea typeface="Montserrat"/>
                <a:cs typeface="Montserrat"/>
                <a:sym typeface="Montserrat"/>
              </a:rPr>
              <a:t>Tourism and green transition </a:t>
            </a:r>
            <a:r>
              <a:rPr lang="en-US" sz="1800" dirty="0">
                <a:solidFill>
                  <a:srgbClr val="233E6F"/>
                </a:solidFill>
                <a:latin typeface="Montserrat"/>
                <a:ea typeface="Montserrat"/>
                <a:cs typeface="Montserrat"/>
                <a:sym typeface="Montserrat"/>
              </a:rPr>
              <a:t>coordinated by this Mission alongside with other Interreg Programs during the </a:t>
            </a:r>
            <a:r>
              <a:rPr lang="en-US" sz="1800" b="1" dirty="0">
                <a:solidFill>
                  <a:srgbClr val="233E6F"/>
                </a:solidFill>
                <a:latin typeface="Montserrat"/>
                <a:ea typeface="Montserrat"/>
                <a:cs typeface="Montserrat"/>
                <a:sym typeface="Montserrat"/>
              </a:rPr>
              <a:t>Mediterranean </a:t>
            </a:r>
            <a:r>
              <a:rPr lang="en-US" sz="1800" b="1" dirty="0" err="1">
                <a:solidFill>
                  <a:srgbClr val="233E6F"/>
                </a:solidFill>
                <a:latin typeface="Montserrat"/>
                <a:ea typeface="Montserrat"/>
                <a:cs typeface="Montserrat"/>
                <a:sym typeface="Montserrat"/>
              </a:rPr>
              <a:t>Multiprogramme</a:t>
            </a:r>
            <a:r>
              <a:rPr lang="en-US" sz="1800" b="1" dirty="0">
                <a:solidFill>
                  <a:srgbClr val="233E6F"/>
                </a:solidFill>
                <a:latin typeface="Montserrat"/>
                <a:ea typeface="Montserrat"/>
                <a:cs typeface="Montserrat"/>
                <a:sym typeface="Montserrat"/>
              </a:rPr>
              <a:t> Mechanism </a:t>
            </a:r>
            <a:r>
              <a:rPr lang="en-US" sz="1800" b="1" i="1" dirty="0">
                <a:solidFill>
                  <a:srgbClr val="233E6F"/>
                </a:solidFill>
                <a:latin typeface="Montserrat"/>
                <a:ea typeface="Montserrat"/>
                <a:cs typeface="Montserrat"/>
                <a:sym typeface="Montserrat"/>
              </a:rPr>
              <a:t>Paths that last event </a:t>
            </a:r>
            <a:r>
              <a:rPr lang="en-US" sz="1800" dirty="0">
                <a:solidFill>
                  <a:srgbClr val="233E6F"/>
                </a:solidFill>
                <a:latin typeface="Montserrat"/>
                <a:ea typeface="Montserrat"/>
                <a:cs typeface="Montserrat"/>
                <a:sym typeface="Montserrat"/>
              </a:rPr>
              <a:t>organised by the Interreg Euro-MED in coordination with other Interreg </a:t>
            </a:r>
            <a:r>
              <a:rPr lang="en-US" sz="1800" dirty="0" err="1">
                <a:solidFill>
                  <a:srgbClr val="233E6F"/>
                </a:solidFill>
                <a:latin typeface="Montserrat"/>
                <a:ea typeface="Montserrat"/>
                <a:cs typeface="Montserrat"/>
                <a:sym typeface="Montserrat"/>
              </a:rPr>
              <a:t>Programmes</a:t>
            </a:r>
            <a:r>
              <a:rPr lang="en-US" sz="1800" dirty="0">
                <a:solidFill>
                  <a:srgbClr val="233E6F"/>
                </a:solidFill>
                <a:latin typeface="Montserrat"/>
                <a:ea typeface="Montserrat"/>
                <a:cs typeface="Montserrat"/>
                <a:sym typeface="Montserrat"/>
              </a:rPr>
              <a:t>.</a:t>
            </a:r>
          </a:p>
          <a:p>
            <a:pPr lvl="0"/>
            <a:endParaRPr lang="en-US" sz="1100" dirty="0">
              <a:solidFill>
                <a:srgbClr val="233E6F"/>
              </a:solidFill>
              <a:latin typeface="Montserrat"/>
              <a:sym typeface="Montserrat"/>
            </a:endParaRPr>
          </a:p>
          <a:p>
            <a:pPr lvl="0"/>
            <a:r>
              <a:rPr lang="en-US" sz="1800" dirty="0">
                <a:solidFill>
                  <a:srgbClr val="233E6F"/>
                </a:solidFill>
                <a:latin typeface="Montserrat"/>
                <a:ea typeface="Montserrat"/>
                <a:cs typeface="Montserrat"/>
                <a:sym typeface="Montserrat"/>
              </a:rPr>
              <a:t>Participants engaged in dynamic discussions on governance models. Representatives from the Interreg Next MED </a:t>
            </a:r>
            <a:r>
              <a:rPr lang="en-US" sz="1800" b="1" dirty="0">
                <a:solidFill>
                  <a:srgbClr val="233E6F"/>
                </a:solidFill>
                <a:latin typeface="Montserrat"/>
                <a:ea typeface="Montserrat"/>
                <a:cs typeface="Montserrat"/>
                <a:sym typeface="Montserrat"/>
              </a:rPr>
              <a:t>CreSInMED and Climed Projects </a:t>
            </a:r>
            <a:r>
              <a:rPr lang="en-US" sz="1800" dirty="0">
                <a:solidFill>
                  <a:srgbClr val="233E6F"/>
                </a:solidFill>
                <a:latin typeface="Montserrat"/>
                <a:ea typeface="Montserrat"/>
                <a:cs typeface="Montserrat"/>
                <a:sym typeface="Montserrat"/>
              </a:rPr>
              <a:t>(among others) with </a:t>
            </a:r>
            <a:r>
              <a:rPr lang="en-US" sz="1800" b="1" dirty="0">
                <a:solidFill>
                  <a:srgbClr val="233E6F"/>
                </a:solidFill>
                <a:latin typeface="Montserrat"/>
                <a:ea typeface="Montserrat"/>
                <a:cs typeface="Montserrat"/>
                <a:sym typeface="Montserrat"/>
              </a:rPr>
              <a:t>partners from Turkey, Jordan, Lebanon and Tunisia</a:t>
            </a:r>
            <a:r>
              <a:rPr lang="en-US" sz="1800" dirty="0">
                <a:solidFill>
                  <a:srgbClr val="233E6F"/>
                </a:solidFill>
                <a:latin typeface="Montserrat"/>
                <a:ea typeface="Montserrat"/>
                <a:cs typeface="Montserrat"/>
                <a:sym typeface="Montserrat"/>
              </a:rPr>
              <a:t> actively contributed to this exchange with members of the Sustainable Tourism Mission</a:t>
            </a:r>
            <a:r>
              <a:rPr lang="en-US" sz="1800" dirty="0"/>
              <a:t>.</a:t>
            </a:r>
          </a:p>
        </p:txBody>
      </p:sp>
      <p:sp>
        <p:nvSpPr>
          <p:cNvPr id="468" name="Google Shape;468;p30">
            <a:extLst>
              <a:ext uri="{FF2B5EF4-FFF2-40B4-BE49-F238E27FC236}">
                <a16:creationId xmlns:a16="http://schemas.microsoft.com/office/drawing/2014/main" id="{43DE9641-BB61-4E28-96E5-8D64684C9735}"/>
              </a:ext>
            </a:extLst>
          </p:cNvPr>
          <p:cNvSpPr txBox="1"/>
          <p:nvPr/>
        </p:nvSpPr>
        <p:spPr>
          <a:xfrm>
            <a:off x="590493" y="1296449"/>
            <a:ext cx="8475612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SzPts val="2200"/>
            </a:pPr>
            <a:r>
              <a:rPr lang="en-US" sz="2400" b="1" dirty="0">
                <a:solidFill>
                  <a:srgbClr val="9E4673"/>
                </a:solidFill>
                <a:latin typeface="Montserrat"/>
                <a:ea typeface="Montserrat"/>
                <a:cs typeface="Montserrat"/>
                <a:sym typeface="Montserrat"/>
              </a:rPr>
              <a:t>TOURISM GOVERNANCE WORKSHOP: COORDINATION &amp; SOUTHERN MED ENGAGEMENT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69" name="Google Shape;469;p30">
            <a:extLst>
              <a:ext uri="{FF2B5EF4-FFF2-40B4-BE49-F238E27FC236}">
                <a16:creationId xmlns:a16="http://schemas.microsoft.com/office/drawing/2014/main" id="{2095A085-F696-03F1-8B51-89D6B7C724FE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22799"/>
          <a:stretch/>
        </p:blipFill>
        <p:spPr>
          <a:xfrm>
            <a:off x="7610785" y="8072655"/>
            <a:ext cx="461846" cy="237591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n 3" descr="Un grupo de personas en un salón&#10;&#10;El contenido generado por IA puede ser incorrecto.">
            <a:extLst>
              <a:ext uri="{FF2B5EF4-FFF2-40B4-BE49-F238E27FC236}">
                <a16:creationId xmlns:a16="http://schemas.microsoft.com/office/drawing/2014/main" id="{D188F17B-78E3-42DA-EDFC-AD1E4A312E4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9171" t="31995" r="7453" b="25600"/>
          <a:stretch>
            <a:fillRect/>
          </a:stretch>
        </p:blipFill>
        <p:spPr>
          <a:xfrm>
            <a:off x="7243266" y="2834774"/>
            <a:ext cx="4786044" cy="3155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5288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8">
          <a:extLst>
            <a:ext uri="{FF2B5EF4-FFF2-40B4-BE49-F238E27FC236}">
              <a16:creationId xmlns:a16="http://schemas.microsoft.com/office/drawing/2014/main" id="{2B4FF489-37FE-F87B-E034-385852F7AA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459;p30">
            <a:extLst>
              <a:ext uri="{FF2B5EF4-FFF2-40B4-BE49-F238E27FC236}">
                <a16:creationId xmlns:a16="http://schemas.microsoft.com/office/drawing/2014/main" id="{4C3911E4-9DA5-6E33-C771-E53BCC734E5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b="10339"/>
          <a:stretch/>
        </p:blipFill>
        <p:spPr>
          <a:xfrm>
            <a:off x="0" y="10281"/>
            <a:ext cx="12192000" cy="6148862"/>
          </a:xfrm>
          <a:prstGeom prst="rect">
            <a:avLst/>
          </a:prstGeom>
          <a:noFill/>
          <a:ln>
            <a:noFill/>
          </a:ln>
        </p:spPr>
      </p:pic>
      <p:sp>
        <p:nvSpPr>
          <p:cNvPr id="460" name="Google Shape;460;p30">
            <a:extLst>
              <a:ext uri="{FF2B5EF4-FFF2-40B4-BE49-F238E27FC236}">
                <a16:creationId xmlns:a16="http://schemas.microsoft.com/office/drawing/2014/main" id="{B505D919-17AC-3F61-B8EE-D0F2F6A1F294}"/>
              </a:ext>
            </a:extLst>
          </p:cNvPr>
          <p:cNvSpPr txBox="1"/>
          <p:nvPr/>
        </p:nvSpPr>
        <p:spPr>
          <a:xfrm>
            <a:off x="838200" y="383312"/>
            <a:ext cx="9663900" cy="4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US" sz="2200" b="0" i="0" u="none" strike="noStrike" cap="none" dirty="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Mission’s  collaborations with Souther</a:t>
            </a:r>
            <a:r>
              <a:rPr lang="en-US" sz="2200" dirty="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n &amp; Eastern MED partners</a:t>
            </a:r>
            <a:endParaRPr sz="2200" b="1" i="0" u="none" strike="noStrike" cap="none" dirty="0">
              <a:solidFill>
                <a:srgbClr val="FFFFFF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463" name="Google Shape;463;p30">
            <a:extLst>
              <a:ext uri="{FF2B5EF4-FFF2-40B4-BE49-F238E27FC236}">
                <a16:creationId xmlns:a16="http://schemas.microsoft.com/office/drawing/2014/main" id="{8C560065-48B7-949D-94DE-FF80DC5024FE}"/>
              </a:ext>
            </a:extLst>
          </p:cNvPr>
          <p:cNvSpPr/>
          <p:nvPr/>
        </p:nvSpPr>
        <p:spPr>
          <a:xfrm>
            <a:off x="419940" y="1111486"/>
            <a:ext cx="8541180" cy="4960129"/>
          </a:xfrm>
          <a:prstGeom prst="rect">
            <a:avLst/>
          </a:prstGeom>
          <a:noFill/>
          <a:ln w="25400" cap="flat" cmpd="sng">
            <a:solidFill>
              <a:srgbClr val="D592A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4" name="Google Shape;464;p30">
            <a:extLst>
              <a:ext uri="{FF2B5EF4-FFF2-40B4-BE49-F238E27FC236}">
                <a16:creationId xmlns:a16="http://schemas.microsoft.com/office/drawing/2014/main" id="{D2EC51DD-2A5A-54CB-C4B3-D51F45D11D0C}"/>
              </a:ext>
            </a:extLst>
          </p:cNvPr>
          <p:cNvSpPr txBox="1"/>
          <p:nvPr/>
        </p:nvSpPr>
        <p:spPr>
          <a:xfrm>
            <a:off x="680047" y="1238525"/>
            <a:ext cx="6321296" cy="57092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ca-ES" sz="1100" dirty="0"/>
          </a:p>
          <a:p>
            <a:pPr lvl="0"/>
            <a:r>
              <a:rPr lang="en-US" sz="2000" b="1" dirty="0">
                <a:solidFill>
                  <a:srgbClr val="9E4673"/>
                </a:solidFill>
                <a:latin typeface="Montserrat"/>
              </a:rPr>
              <a:t>SUSTAINABLE TOURISM COMMUNITY: 2nd Annual Meeting (October, Tirana) </a:t>
            </a:r>
            <a:r>
              <a:rPr lang="en-US" sz="1800" dirty="0">
                <a:solidFill>
                  <a:srgbClr val="233E6F"/>
                </a:solidFill>
                <a:latin typeface="Montserrat"/>
              </a:rPr>
              <a:t>- An expanded collaboration within the Sustainable Tourism Mission: 22 projects, Joint Secretariat, Mission representatives and Associated Partners with the </a:t>
            </a:r>
            <a:r>
              <a:rPr lang="en-US" sz="1800" b="1" dirty="0">
                <a:solidFill>
                  <a:srgbClr val="233E6F"/>
                </a:solidFill>
                <a:latin typeface="Montserrat"/>
              </a:rPr>
              <a:t>participation of the University of Jordan</a:t>
            </a:r>
            <a:r>
              <a:rPr lang="en-US" sz="1800" dirty="0">
                <a:solidFill>
                  <a:srgbClr val="233E6F"/>
                </a:solidFill>
                <a:latin typeface="Montserrat"/>
              </a:rPr>
              <a:t>, as AP.</a:t>
            </a:r>
          </a:p>
          <a:p>
            <a:pPr lvl="0"/>
            <a:endParaRPr lang="en-US" sz="1800" dirty="0">
              <a:solidFill>
                <a:srgbClr val="233E6F"/>
              </a:solidFill>
              <a:latin typeface="Montserrat"/>
            </a:endParaRPr>
          </a:p>
          <a:p>
            <a:pPr lvl="0"/>
            <a:r>
              <a:rPr lang="en-US" sz="2000" b="1" dirty="0">
                <a:solidFill>
                  <a:srgbClr val="9E4673"/>
                </a:solidFill>
                <a:latin typeface="Montserrat"/>
              </a:rPr>
              <a:t>Mediterranean Multi-Program Mechanism (MMM) </a:t>
            </a:r>
            <a:r>
              <a:rPr lang="en-US" sz="1800" dirty="0">
                <a:solidFill>
                  <a:srgbClr val="233E6F"/>
                </a:solidFill>
                <a:latin typeface="Montserrat"/>
              </a:rPr>
              <a:t>– promoting Interreg projects in Blue Economy at the </a:t>
            </a:r>
            <a:r>
              <a:rPr lang="en-US" sz="1800" dirty="0" err="1">
                <a:solidFill>
                  <a:srgbClr val="233E6F"/>
                </a:solidFill>
                <a:latin typeface="Montserrat"/>
              </a:rPr>
              <a:t>Sun&amp;Blue</a:t>
            </a:r>
            <a:r>
              <a:rPr lang="en-US" sz="1800" dirty="0">
                <a:solidFill>
                  <a:srgbClr val="233E6F"/>
                </a:solidFill>
                <a:latin typeface="Montserrat"/>
              </a:rPr>
              <a:t> Congress together with </a:t>
            </a:r>
            <a:r>
              <a:rPr lang="en-US" sz="1800" b="1" dirty="0">
                <a:solidFill>
                  <a:srgbClr val="233E6F"/>
                </a:solidFill>
                <a:latin typeface="Montserrat"/>
              </a:rPr>
              <a:t>NEXT MED</a:t>
            </a:r>
            <a:r>
              <a:rPr lang="en-US" sz="1800" dirty="0">
                <a:solidFill>
                  <a:srgbClr val="233E6F"/>
                </a:solidFill>
                <a:latin typeface="Montserrat"/>
              </a:rPr>
              <a:t> or </a:t>
            </a:r>
            <a:r>
              <a:rPr lang="en-US" sz="1800" b="1" dirty="0" err="1">
                <a:solidFill>
                  <a:srgbClr val="233E6F"/>
                </a:solidFill>
                <a:latin typeface="Montserrat"/>
              </a:rPr>
              <a:t>WestMED</a:t>
            </a:r>
            <a:r>
              <a:rPr lang="en-US" sz="1800" b="1" dirty="0">
                <a:solidFill>
                  <a:srgbClr val="233E6F"/>
                </a:solidFill>
                <a:latin typeface="Montserrat"/>
              </a:rPr>
              <a:t> Initiative</a:t>
            </a:r>
            <a:r>
              <a:rPr lang="en-US" sz="1800" dirty="0">
                <a:solidFill>
                  <a:srgbClr val="233E6F"/>
                </a:solidFill>
                <a:latin typeface="Montserrat"/>
              </a:rPr>
              <a:t>.</a:t>
            </a:r>
          </a:p>
          <a:p>
            <a:pPr lvl="0"/>
            <a:endParaRPr lang="en-US" sz="1800" dirty="0">
              <a:solidFill>
                <a:srgbClr val="233E6F"/>
              </a:solidFill>
              <a:latin typeface="Montserrat"/>
            </a:endParaRPr>
          </a:p>
          <a:p>
            <a:pPr lvl="0"/>
            <a:r>
              <a:rPr lang="en-US" sz="2000" b="1" dirty="0">
                <a:solidFill>
                  <a:srgbClr val="9E4673"/>
                </a:solidFill>
                <a:latin typeface="Montserrat"/>
              </a:rPr>
              <a:t>Networks to strengthen the cooperation and exchanges in the Mediterranean </a:t>
            </a:r>
            <a:r>
              <a:rPr lang="en-US" sz="1800" dirty="0">
                <a:solidFill>
                  <a:srgbClr val="233E6F"/>
                </a:solidFill>
                <a:latin typeface="Montserrat"/>
              </a:rPr>
              <a:t>- </a:t>
            </a:r>
            <a:r>
              <a:rPr lang="en-US" sz="1800" b="1" dirty="0">
                <a:solidFill>
                  <a:srgbClr val="233E6F"/>
                </a:solidFill>
                <a:latin typeface="Montserrat"/>
              </a:rPr>
              <a:t>CPMR, </a:t>
            </a:r>
            <a:r>
              <a:rPr lang="en-US" sz="1800" b="1" dirty="0" err="1">
                <a:solidFill>
                  <a:srgbClr val="233E6F"/>
                </a:solidFill>
                <a:latin typeface="Montserrat"/>
              </a:rPr>
              <a:t>Medcities</a:t>
            </a:r>
            <a:r>
              <a:rPr lang="en-US" sz="1800" b="1" dirty="0">
                <a:solidFill>
                  <a:srgbClr val="233E6F"/>
                </a:solidFill>
                <a:latin typeface="Montserrat"/>
              </a:rPr>
              <a:t>, UNIMED</a:t>
            </a:r>
            <a:r>
              <a:rPr lang="en-US" sz="1800" dirty="0">
                <a:solidFill>
                  <a:srgbClr val="233E6F"/>
                </a:solidFill>
                <a:latin typeface="Montserrat"/>
              </a:rPr>
              <a:t>, etc.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US" sz="1800" dirty="0">
              <a:solidFill>
                <a:srgbClr val="233E6F"/>
              </a:solidFill>
              <a:latin typeface="Montserrat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US" sz="1800" dirty="0">
              <a:solidFill>
                <a:srgbClr val="233E6F"/>
              </a:solidFill>
              <a:latin typeface="Montserrat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US" sz="1800" dirty="0">
              <a:solidFill>
                <a:srgbClr val="233E6F"/>
              </a:solidFill>
              <a:latin typeface="Montserrat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US" sz="1800" dirty="0">
              <a:solidFill>
                <a:srgbClr val="233E6F"/>
              </a:solidFill>
              <a:latin typeface="Montserrat"/>
            </a:endParaRPr>
          </a:p>
        </p:txBody>
      </p:sp>
      <p:pic>
        <p:nvPicPr>
          <p:cNvPr id="469" name="Google Shape;469;p30">
            <a:extLst>
              <a:ext uri="{FF2B5EF4-FFF2-40B4-BE49-F238E27FC236}">
                <a16:creationId xmlns:a16="http://schemas.microsoft.com/office/drawing/2014/main" id="{3B11C8D2-2ECF-F89D-5254-5299B6050822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22799"/>
          <a:stretch/>
        </p:blipFill>
        <p:spPr>
          <a:xfrm>
            <a:off x="7610785" y="8072655"/>
            <a:ext cx="461846" cy="2375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tge 4" descr="Imatge que conté roba, a l’aire lliure, persona, arbre&#10;&#10;Pot ser que el contingut generat per IA no sigui correcte.">
            <a:extLst>
              <a:ext uri="{FF2B5EF4-FFF2-40B4-BE49-F238E27FC236}">
                <a16:creationId xmlns:a16="http://schemas.microsoft.com/office/drawing/2014/main" id="{DC1ED2A7-D228-3D9F-EC03-2EAD5A83B65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1302" b="11381"/>
          <a:stretch>
            <a:fillRect/>
          </a:stretch>
        </p:blipFill>
        <p:spPr>
          <a:xfrm>
            <a:off x="7001343" y="4140961"/>
            <a:ext cx="4023962" cy="2074159"/>
          </a:xfrm>
          <a:prstGeom prst="rect">
            <a:avLst/>
          </a:prstGeom>
        </p:spPr>
      </p:pic>
      <p:pic>
        <p:nvPicPr>
          <p:cNvPr id="6" name="Imatge 5">
            <a:extLst>
              <a:ext uri="{FF2B5EF4-FFF2-40B4-BE49-F238E27FC236}">
                <a16:creationId xmlns:a16="http://schemas.microsoft.com/office/drawing/2014/main" id="{2CF20EC2-54C7-E969-7AF1-9636BE58D1D2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18818"/>
          <a:stretch>
            <a:fillRect/>
          </a:stretch>
        </p:blipFill>
        <p:spPr>
          <a:xfrm>
            <a:off x="7001343" y="1907169"/>
            <a:ext cx="4023962" cy="217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7698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8">
          <a:extLst>
            <a:ext uri="{FF2B5EF4-FFF2-40B4-BE49-F238E27FC236}">
              <a16:creationId xmlns:a16="http://schemas.microsoft.com/office/drawing/2014/main" id="{819092B5-2688-40BA-DA50-3216C92750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9" name="Google Shape;459;p30">
            <a:extLst>
              <a:ext uri="{FF2B5EF4-FFF2-40B4-BE49-F238E27FC236}">
                <a16:creationId xmlns:a16="http://schemas.microsoft.com/office/drawing/2014/main" id="{AEB9709A-219B-0440-FC13-FE9B83DABB5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b="10339"/>
          <a:stretch/>
        </p:blipFill>
        <p:spPr>
          <a:xfrm>
            <a:off x="0" y="10281"/>
            <a:ext cx="12192000" cy="6148862"/>
          </a:xfrm>
          <a:prstGeom prst="rect">
            <a:avLst/>
          </a:prstGeom>
          <a:noFill/>
          <a:ln>
            <a:noFill/>
          </a:ln>
        </p:spPr>
      </p:pic>
      <p:sp>
        <p:nvSpPr>
          <p:cNvPr id="460" name="Google Shape;460;p30">
            <a:extLst>
              <a:ext uri="{FF2B5EF4-FFF2-40B4-BE49-F238E27FC236}">
                <a16:creationId xmlns:a16="http://schemas.microsoft.com/office/drawing/2014/main" id="{E562BAD8-ECEC-F57B-5720-44C74E83DB85}"/>
              </a:ext>
            </a:extLst>
          </p:cNvPr>
          <p:cNvSpPr txBox="1"/>
          <p:nvPr/>
        </p:nvSpPr>
        <p:spPr>
          <a:xfrm>
            <a:off x="838200" y="383312"/>
            <a:ext cx="9663900" cy="4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US" sz="2200" b="0" i="0" u="none" strike="noStrike" cap="none" dirty="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Upcoming activities to participate</a:t>
            </a:r>
            <a:endParaRPr sz="2200" b="1" i="0" u="none" strike="noStrike" cap="none" dirty="0">
              <a:solidFill>
                <a:srgbClr val="FFFFFF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463" name="Google Shape;463;p30">
            <a:extLst>
              <a:ext uri="{FF2B5EF4-FFF2-40B4-BE49-F238E27FC236}">
                <a16:creationId xmlns:a16="http://schemas.microsoft.com/office/drawing/2014/main" id="{3FC4F948-0506-7278-2B46-E0C1FBC19F58}"/>
              </a:ext>
            </a:extLst>
          </p:cNvPr>
          <p:cNvSpPr/>
          <p:nvPr/>
        </p:nvSpPr>
        <p:spPr>
          <a:xfrm>
            <a:off x="419940" y="1111487"/>
            <a:ext cx="8531020" cy="2464822"/>
          </a:xfrm>
          <a:prstGeom prst="rect">
            <a:avLst/>
          </a:prstGeom>
          <a:noFill/>
          <a:ln w="25400" cap="flat" cmpd="sng">
            <a:solidFill>
              <a:srgbClr val="D592A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4" name="Google Shape;464;p30">
            <a:extLst>
              <a:ext uri="{FF2B5EF4-FFF2-40B4-BE49-F238E27FC236}">
                <a16:creationId xmlns:a16="http://schemas.microsoft.com/office/drawing/2014/main" id="{782B8084-4403-0631-5187-8F6AFED7DAB5}"/>
              </a:ext>
            </a:extLst>
          </p:cNvPr>
          <p:cNvSpPr txBox="1"/>
          <p:nvPr/>
        </p:nvSpPr>
        <p:spPr>
          <a:xfrm>
            <a:off x="534238" y="1668135"/>
            <a:ext cx="5777662" cy="20774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📅 </a:t>
            </a:r>
            <a:r>
              <a:rPr lang="en-US" sz="1600" b="1" i="0" u="none" strike="noStrike" cap="none" dirty="0">
                <a:solidFill>
                  <a:srgbClr val="233E6F"/>
                </a:solidFill>
                <a:latin typeface="Montserrat"/>
                <a:ea typeface="Montserrat"/>
                <a:cs typeface="Montserrat"/>
                <a:sym typeface="Montserrat"/>
              </a:rPr>
              <a:t>Save the Date! </a:t>
            </a:r>
            <a:br>
              <a:rPr lang="en-US" sz="1600" b="0" i="0" u="none" strike="noStrike" cap="none" dirty="0">
                <a:solidFill>
                  <a:srgbClr val="233E6F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-US" sz="1600" b="0" i="0" u="none" strike="noStrike" cap="none" dirty="0">
                <a:solidFill>
                  <a:srgbClr val="233E6F"/>
                </a:solidFill>
                <a:latin typeface="Montserrat"/>
                <a:ea typeface="Montserrat"/>
                <a:cs typeface="Montserrat"/>
                <a:sym typeface="Montserrat"/>
              </a:rPr>
              <a:t>📍 18 &amp; 19 June 2026, Barcelona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i="0" u="none" strike="noStrike" cap="none" dirty="0">
                <a:solidFill>
                  <a:srgbClr val="233E6F"/>
                </a:solidFill>
                <a:latin typeface="Montserrat"/>
                <a:ea typeface="Montserrat"/>
                <a:cs typeface="Montserrat"/>
                <a:sym typeface="Montserrat"/>
              </a:rPr>
              <a:t>A key event to boost the sustainable Tourism in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i="0" u="none" strike="noStrike" cap="none" dirty="0">
                <a:solidFill>
                  <a:srgbClr val="233E6F"/>
                </a:solidFill>
                <a:latin typeface="Montserrat"/>
                <a:ea typeface="Montserrat"/>
                <a:cs typeface="Montserrat"/>
                <a:sym typeface="Montserrat"/>
              </a:rPr>
              <a:t>the MED, showcasing practices and results from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i="0" u="none" strike="noStrike" cap="none" dirty="0">
                <a:solidFill>
                  <a:srgbClr val="233E6F"/>
                </a:solidFill>
                <a:latin typeface="Montserrat"/>
                <a:ea typeface="Montserrat"/>
                <a:cs typeface="Montserrat"/>
                <a:sym typeface="Montserrat"/>
              </a:rPr>
              <a:t>the Mission and involving key stakeholders of the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i="0" u="none" strike="noStrike" cap="none" dirty="0">
                <a:solidFill>
                  <a:srgbClr val="233E6F"/>
                </a:solidFill>
                <a:latin typeface="Montserrat"/>
                <a:ea typeface="Montserrat"/>
                <a:cs typeface="Montserrat"/>
                <a:sym typeface="Montserrat"/>
              </a:rPr>
              <a:t>tourism ecosystem around our key topics.</a:t>
            </a:r>
            <a:endParaRPr sz="1600" b="0" i="0" u="none" strike="noStrike" cap="none" dirty="0">
              <a:solidFill>
                <a:srgbClr val="233E6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0" i="0" u="none" strike="noStrike" cap="none" dirty="0">
              <a:solidFill>
                <a:srgbClr val="233E6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68" name="Google Shape;468;p30">
            <a:extLst>
              <a:ext uri="{FF2B5EF4-FFF2-40B4-BE49-F238E27FC236}">
                <a16:creationId xmlns:a16="http://schemas.microsoft.com/office/drawing/2014/main" id="{FFEDB955-9A19-404E-D168-2D283CF3FDB6}"/>
              </a:ext>
            </a:extLst>
          </p:cNvPr>
          <p:cNvSpPr txBox="1"/>
          <p:nvPr/>
        </p:nvSpPr>
        <p:spPr>
          <a:xfrm>
            <a:off x="419940" y="1237288"/>
            <a:ext cx="7239000" cy="4308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US" sz="2200" b="1" i="0" u="none" strike="noStrike" cap="none" dirty="0">
                <a:solidFill>
                  <a:srgbClr val="9E4673"/>
                </a:solidFill>
                <a:latin typeface="Montserrat"/>
                <a:ea typeface="Montserrat"/>
                <a:cs typeface="Montserrat"/>
                <a:sym typeface="Montserrat"/>
              </a:rPr>
              <a:t>III MED SUSTAINABLE TOURISM CONVENTION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69" name="Google Shape;469;p30">
            <a:extLst>
              <a:ext uri="{FF2B5EF4-FFF2-40B4-BE49-F238E27FC236}">
                <a16:creationId xmlns:a16="http://schemas.microsoft.com/office/drawing/2014/main" id="{8FB08942-89D2-1D8D-C636-21635A1B6ED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22799"/>
          <a:stretch/>
        </p:blipFill>
        <p:spPr>
          <a:xfrm>
            <a:off x="7610785" y="8072655"/>
            <a:ext cx="461846" cy="237591"/>
          </a:xfrm>
          <a:prstGeom prst="rect">
            <a:avLst/>
          </a:prstGeom>
          <a:noFill/>
          <a:ln>
            <a:noFill/>
          </a:ln>
        </p:spPr>
      </p:pic>
      <p:pic>
        <p:nvPicPr>
          <p:cNvPr id="471" name="Google Shape;471;p30">
            <a:extLst>
              <a:ext uri="{FF2B5EF4-FFF2-40B4-BE49-F238E27FC236}">
                <a16:creationId xmlns:a16="http://schemas.microsoft.com/office/drawing/2014/main" id="{E16D0A94-537F-F28F-EFBE-41C67C84169D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860867" y="1772134"/>
            <a:ext cx="2831968" cy="1700176"/>
          </a:xfrm>
          <a:prstGeom prst="rect">
            <a:avLst/>
          </a:prstGeom>
          <a:noFill/>
          <a:ln w="9525" cap="flat" cmpd="sng">
            <a:solidFill>
              <a:srgbClr val="9D467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6" name="Google Shape;463;p30">
            <a:extLst>
              <a:ext uri="{FF2B5EF4-FFF2-40B4-BE49-F238E27FC236}">
                <a16:creationId xmlns:a16="http://schemas.microsoft.com/office/drawing/2014/main" id="{76634409-E70B-6558-2A7E-889A530A5BD3}"/>
              </a:ext>
            </a:extLst>
          </p:cNvPr>
          <p:cNvSpPr/>
          <p:nvPr/>
        </p:nvSpPr>
        <p:spPr>
          <a:xfrm>
            <a:off x="419940" y="3694321"/>
            <a:ext cx="8531020" cy="2464822"/>
          </a:xfrm>
          <a:prstGeom prst="rect">
            <a:avLst/>
          </a:prstGeom>
          <a:noFill/>
          <a:ln w="25400" cap="flat" cmpd="sng">
            <a:solidFill>
              <a:srgbClr val="D592A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Google Shape;464;p30">
            <a:extLst>
              <a:ext uri="{FF2B5EF4-FFF2-40B4-BE49-F238E27FC236}">
                <a16:creationId xmlns:a16="http://schemas.microsoft.com/office/drawing/2014/main" id="{DD4603EA-62FE-A78E-5F12-AA52ED57D335}"/>
              </a:ext>
            </a:extLst>
          </p:cNvPr>
          <p:cNvSpPr txBox="1"/>
          <p:nvPr/>
        </p:nvSpPr>
        <p:spPr>
          <a:xfrm>
            <a:off x="419940" y="4230683"/>
            <a:ext cx="5777662" cy="2108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📅 </a:t>
            </a:r>
            <a:r>
              <a:rPr lang="en-US" sz="1600" b="1" i="0" u="none" strike="noStrike" cap="none" dirty="0">
                <a:solidFill>
                  <a:srgbClr val="233E6F"/>
                </a:solidFill>
                <a:latin typeface="Montserrat"/>
                <a:ea typeface="Montserrat"/>
                <a:cs typeface="Montserrat"/>
                <a:sym typeface="Montserrat"/>
              </a:rPr>
              <a:t>Save the Date! </a:t>
            </a:r>
            <a:br>
              <a:rPr lang="en-US" sz="1600" b="0" i="0" u="none" strike="noStrike" cap="none" dirty="0">
                <a:solidFill>
                  <a:srgbClr val="233E6F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-US" sz="1600" b="0" i="0" u="none" strike="noStrike" cap="none" dirty="0">
                <a:solidFill>
                  <a:srgbClr val="233E6F"/>
                </a:solidFill>
                <a:latin typeface="Montserrat"/>
                <a:ea typeface="Montserrat"/>
                <a:cs typeface="Montserrat"/>
                <a:sym typeface="Montserrat"/>
              </a:rPr>
              <a:t>📍 19 March 2026, Nicosia (Cyprus)</a:t>
            </a:r>
            <a:endParaRPr lang="en-US" sz="1600" dirty="0">
              <a:solidFill>
                <a:srgbClr val="233E6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dirty="0"/>
          </a:p>
          <a:p>
            <a:r>
              <a:rPr lang="en-US" dirty="0">
                <a:solidFill>
                  <a:srgbClr val="233E6F"/>
                </a:solidFill>
                <a:latin typeface="Montserrat"/>
                <a:ea typeface="Montserrat"/>
                <a:cs typeface="Montserrat"/>
                <a:sym typeface="Montserrat"/>
              </a:rPr>
              <a:t>Flagship event hosting a multi-actor </a:t>
            </a:r>
          </a:p>
          <a:p>
            <a:r>
              <a:rPr lang="en-US" dirty="0">
                <a:solidFill>
                  <a:srgbClr val="233E6F"/>
                </a:solidFill>
                <a:latin typeface="Montserrat"/>
                <a:ea typeface="Montserrat"/>
                <a:cs typeface="Montserrat"/>
                <a:sym typeface="Montserrat"/>
              </a:rPr>
              <a:t>policy discussion on transfer of </a:t>
            </a:r>
          </a:p>
          <a:p>
            <a:r>
              <a:rPr lang="en-US" dirty="0">
                <a:solidFill>
                  <a:srgbClr val="233E6F"/>
                </a:solidFill>
                <a:latin typeface="Montserrat"/>
                <a:ea typeface="Montserrat"/>
                <a:cs typeface="Montserrat"/>
                <a:sym typeface="Montserrat"/>
              </a:rPr>
              <a:t>results &amp; tools of our Mission’s projects</a:t>
            </a:r>
          </a:p>
          <a:p>
            <a:r>
              <a:rPr lang="en-US" dirty="0">
                <a:solidFill>
                  <a:srgbClr val="233E6F"/>
                </a:solidFill>
                <a:latin typeface="Montserrat"/>
                <a:ea typeface="Montserrat"/>
                <a:cs typeface="Montserrat"/>
                <a:sym typeface="Montserrat"/>
              </a:rPr>
              <a:t>under the auspices of the Cypriot</a:t>
            </a:r>
          </a:p>
          <a:p>
            <a:r>
              <a:rPr lang="en-US" dirty="0">
                <a:solidFill>
                  <a:srgbClr val="233E6F"/>
                </a:solidFill>
                <a:latin typeface="Montserrat"/>
                <a:ea typeface="Montserrat"/>
                <a:cs typeface="Montserrat"/>
                <a:sym typeface="Montserrat"/>
              </a:rPr>
              <a:t>Presidency of the Council of the EU. </a:t>
            </a:r>
            <a:endParaRPr lang="en-US" b="1" dirty="0"/>
          </a:p>
          <a:p>
            <a:endParaRPr sz="1600" b="0" i="0" u="none" strike="noStrike" cap="none" dirty="0">
              <a:solidFill>
                <a:srgbClr val="233E6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" name="Google Shape;468;p30">
            <a:extLst>
              <a:ext uri="{FF2B5EF4-FFF2-40B4-BE49-F238E27FC236}">
                <a16:creationId xmlns:a16="http://schemas.microsoft.com/office/drawing/2014/main" id="{6BA3A301-1475-8D16-4451-3DFB949908DB}"/>
              </a:ext>
            </a:extLst>
          </p:cNvPr>
          <p:cNvSpPr txBox="1"/>
          <p:nvPr/>
        </p:nvSpPr>
        <p:spPr>
          <a:xfrm>
            <a:off x="394285" y="3694321"/>
            <a:ext cx="8582330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US" sz="2200" b="1" i="0" u="none" strike="noStrike" cap="none" dirty="0">
                <a:solidFill>
                  <a:srgbClr val="9E4673"/>
                </a:solidFill>
                <a:latin typeface="Montserrat"/>
                <a:ea typeface="Montserrat"/>
                <a:cs typeface="Montserrat"/>
                <a:sym typeface="Montserrat"/>
              </a:rPr>
              <a:t>II SESSION OF THE SUSTAINABLE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US" sz="2200" b="1" i="0" u="none" strike="noStrike" cap="none" dirty="0">
                <a:solidFill>
                  <a:srgbClr val="9E4673"/>
                </a:solidFill>
                <a:latin typeface="Montserrat"/>
                <a:ea typeface="Montserrat"/>
                <a:cs typeface="Montserrat"/>
                <a:sym typeface="Montserrat"/>
              </a:rPr>
              <a:t>TOURISM POLICY LABS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5E2F45A-1FCF-3334-01F0-5D9F155BD3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" t="21804" b="12847"/>
          <a:stretch>
            <a:fillRect/>
          </a:stretch>
        </p:blipFill>
        <p:spPr bwMode="auto">
          <a:xfrm>
            <a:off x="4039440" y="4942124"/>
            <a:ext cx="4877811" cy="1112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853762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379</TotalTime>
  <Words>712</Words>
  <Application>Microsoft Office PowerPoint</Application>
  <PresentationFormat>Pantalla panoràmica</PresentationFormat>
  <Paragraphs>100</Paragraphs>
  <Slides>11</Slides>
  <Notes>11</Notes>
  <HiddenSlides>0</HiddenSlides>
  <MMClips>0</MMClips>
  <ScaleCrop>false</ScaleCrop>
  <HeadingPairs>
    <vt:vector size="6" baseType="variant">
      <vt:variant>
        <vt:lpstr>Tipus de lletra utilitzats</vt:lpstr>
      </vt:variant>
      <vt:variant>
        <vt:i4>7</vt:i4>
      </vt:variant>
      <vt:variant>
        <vt:lpstr>Tema</vt:lpstr>
      </vt:variant>
      <vt:variant>
        <vt:i4>1</vt:i4>
      </vt:variant>
      <vt:variant>
        <vt:lpstr>Títols de les diapositives</vt:lpstr>
      </vt:variant>
      <vt:variant>
        <vt:i4>11</vt:i4>
      </vt:variant>
    </vt:vector>
  </HeadingPairs>
  <TitlesOfParts>
    <vt:vector size="19" baseType="lpstr">
      <vt:lpstr>Montserrat Light</vt:lpstr>
      <vt:lpstr>Montserrat ExtraBold</vt:lpstr>
      <vt:lpstr>Montserrat</vt:lpstr>
      <vt:lpstr>Montserrat SemiBold</vt:lpstr>
      <vt:lpstr>Montserrat Medium</vt:lpstr>
      <vt:lpstr>Arial</vt:lpstr>
      <vt:lpstr>Calibri</vt:lpstr>
      <vt:lpstr>Tema di Office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utente</dc:creator>
  <cp:lastModifiedBy>CALVO VEJA, GEORGINA</cp:lastModifiedBy>
  <cp:revision>36</cp:revision>
  <dcterms:created xsi:type="dcterms:W3CDTF">2023-05-18T07:42:40Z</dcterms:created>
  <dcterms:modified xsi:type="dcterms:W3CDTF">2025-12-10T12:53:16Z</dcterms:modified>
</cp:coreProperties>
</file>