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82" r:id="rId3"/>
    <p:sldId id="283" r:id="rId4"/>
    <p:sldId id="291" r:id="rId5"/>
    <p:sldId id="284" r:id="rId6"/>
    <p:sldId id="285" r:id="rId7"/>
    <p:sldId id="286" r:id="rId8"/>
    <p:sldId id="274" r:id="rId9"/>
    <p:sldId id="293" r:id="rId10"/>
    <p:sldId id="287" r:id="rId11"/>
    <p:sldId id="278" r:id="rId12"/>
    <p:sldId id="281" r:id="rId13"/>
    <p:sldId id="288" r:id="rId14"/>
    <p:sldId id="289" r:id="rId15"/>
  </p:sldIdLst>
  <p:sldSz cx="12192000" cy="6858000"/>
  <p:notesSz cx="9926638" cy="6797675"/>
  <p:embeddedFontLst>
    <p:embeddedFont>
      <p:font typeface="Montserrat" panose="00000500000000000000" pitchFamily="2" charset="0"/>
      <p:regular r:id="rId17"/>
      <p:bold r:id="rId18"/>
      <p:italic r:id="rId19"/>
      <p:boldItalic r:id="rId20"/>
    </p:embeddedFont>
    <p:embeddedFont>
      <p:font typeface="Montserrat Medium" panose="000006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MnPveK+8zIJNB0oIb+1T4ADF1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82"/>
    <a:srgbClr val="00B388"/>
    <a:srgbClr val="339966"/>
    <a:srgbClr val="538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BA3AF-9C9D-458B-B64E-B7D86EBE9187}">
  <a:tblStyle styleId="{EF5BA3AF-9C9D-458B-B64E-B7D86EBE918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300" autoAdjust="0"/>
  </p:normalViewPr>
  <p:slideViewPr>
    <p:cSldViewPr snapToGrid="0">
      <p:cViewPr varScale="1">
        <p:scale>
          <a:sx n="102" d="100"/>
          <a:sy n="102" d="100"/>
        </p:scale>
        <p:origin x="750"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1543" cy="341458"/>
          </a:xfrm>
          <a:prstGeom prst="rect">
            <a:avLst/>
          </a:prstGeom>
          <a:noFill/>
          <a:ln>
            <a:noFill/>
          </a:ln>
        </p:spPr>
        <p:txBody>
          <a:bodyPr spcFirstLastPara="1" wrap="square" lIns="80262" tIns="40120" rIns="80262" bIns="40120" anchor="t" anchorCtr="0">
            <a:noAutofit/>
          </a:bodyPr>
          <a:lstStyle>
            <a:lvl1pPr lvl="0" algn="l">
              <a:spcBef>
                <a:spcPts val="0"/>
              </a:spcBef>
              <a:spcAft>
                <a:spcPts val="0"/>
              </a:spcAft>
              <a:buSzPts val="1400"/>
              <a:buNone/>
              <a:defRPr sz="1100"/>
            </a:lvl1pPr>
            <a:lvl2pPr lvl="1">
              <a:spcBef>
                <a:spcPts val="0"/>
              </a:spcBef>
              <a:spcAft>
                <a:spcPts val="0"/>
              </a:spcAft>
              <a:buSzPts val="1400"/>
              <a:buNone/>
              <a:defRPr sz="1600"/>
            </a:lvl2pPr>
            <a:lvl3pPr lvl="2">
              <a:spcBef>
                <a:spcPts val="0"/>
              </a:spcBef>
              <a:spcAft>
                <a:spcPts val="0"/>
              </a:spcAft>
              <a:buSzPts val="1400"/>
              <a:buNone/>
              <a:defRPr sz="1600"/>
            </a:lvl3pPr>
            <a:lvl4pPr lvl="3">
              <a:spcBef>
                <a:spcPts val="0"/>
              </a:spcBef>
              <a:spcAft>
                <a:spcPts val="0"/>
              </a:spcAft>
              <a:buSzPts val="1400"/>
              <a:buNone/>
              <a:defRPr sz="1600"/>
            </a:lvl4pPr>
            <a:lvl5pPr lvl="4">
              <a:spcBef>
                <a:spcPts val="0"/>
              </a:spcBef>
              <a:spcAft>
                <a:spcPts val="0"/>
              </a:spcAft>
              <a:buSzPts val="1400"/>
              <a:buNone/>
              <a:defRPr sz="1600"/>
            </a:lvl5pPr>
            <a:lvl6pPr lvl="5">
              <a:spcBef>
                <a:spcPts val="0"/>
              </a:spcBef>
              <a:spcAft>
                <a:spcPts val="0"/>
              </a:spcAft>
              <a:buSzPts val="1400"/>
              <a:buNone/>
              <a:defRPr sz="1600"/>
            </a:lvl6pPr>
            <a:lvl7pPr lvl="6">
              <a:spcBef>
                <a:spcPts val="0"/>
              </a:spcBef>
              <a:spcAft>
                <a:spcPts val="0"/>
              </a:spcAft>
              <a:buSzPts val="1400"/>
              <a:buNone/>
              <a:defRPr sz="1600"/>
            </a:lvl7pPr>
            <a:lvl8pPr lvl="7">
              <a:spcBef>
                <a:spcPts val="0"/>
              </a:spcBef>
              <a:spcAft>
                <a:spcPts val="0"/>
              </a:spcAft>
              <a:buSzPts val="1400"/>
              <a:buNone/>
              <a:defRPr sz="1600"/>
            </a:lvl8pPr>
            <a:lvl9pPr lvl="8">
              <a:spcBef>
                <a:spcPts val="0"/>
              </a:spcBef>
              <a:spcAft>
                <a:spcPts val="0"/>
              </a:spcAft>
              <a:buSzPts val="1400"/>
              <a:buNone/>
              <a:defRPr sz="1600"/>
            </a:lvl9pPr>
          </a:lstStyle>
          <a:p>
            <a:endParaRPr/>
          </a:p>
        </p:txBody>
      </p:sp>
      <p:sp>
        <p:nvSpPr>
          <p:cNvPr id="4" name="Google Shape;4;n"/>
          <p:cNvSpPr txBox="1">
            <a:spLocks noGrp="1"/>
          </p:cNvSpPr>
          <p:nvPr>
            <p:ph type="dt" idx="10"/>
          </p:nvPr>
        </p:nvSpPr>
        <p:spPr>
          <a:xfrm>
            <a:off x="5622510" y="0"/>
            <a:ext cx="4301543" cy="341458"/>
          </a:xfrm>
          <a:prstGeom prst="rect">
            <a:avLst/>
          </a:prstGeom>
          <a:noFill/>
          <a:ln>
            <a:noFill/>
          </a:ln>
        </p:spPr>
        <p:txBody>
          <a:bodyPr spcFirstLastPara="1" wrap="square" lIns="80262" tIns="40120" rIns="80262" bIns="40120" anchor="t" anchorCtr="0">
            <a:noAutofit/>
          </a:bodyPr>
          <a:lstStyle>
            <a:lvl1pPr lvl="0" algn="r">
              <a:spcBef>
                <a:spcPts val="0"/>
              </a:spcBef>
              <a:spcAft>
                <a:spcPts val="0"/>
              </a:spcAft>
              <a:buSzPts val="1400"/>
              <a:buNone/>
              <a:defRPr sz="1100"/>
            </a:lvl1pPr>
            <a:lvl2pPr lvl="1">
              <a:spcBef>
                <a:spcPts val="0"/>
              </a:spcBef>
              <a:spcAft>
                <a:spcPts val="0"/>
              </a:spcAft>
              <a:buSzPts val="1400"/>
              <a:buNone/>
              <a:defRPr sz="1600"/>
            </a:lvl2pPr>
            <a:lvl3pPr lvl="2">
              <a:spcBef>
                <a:spcPts val="0"/>
              </a:spcBef>
              <a:spcAft>
                <a:spcPts val="0"/>
              </a:spcAft>
              <a:buSzPts val="1400"/>
              <a:buNone/>
              <a:defRPr sz="1600"/>
            </a:lvl3pPr>
            <a:lvl4pPr lvl="3">
              <a:spcBef>
                <a:spcPts val="0"/>
              </a:spcBef>
              <a:spcAft>
                <a:spcPts val="0"/>
              </a:spcAft>
              <a:buSzPts val="1400"/>
              <a:buNone/>
              <a:defRPr sz="1600"/>
            </a:lvl4pPr>
            <a:lvl5pPr lvl="4">
              <a:spcBef>
                <a:spcPts val="0"/>
              </a:spcBef>
              <a:spcAft>
                <a:spcPts val="0"/>
              </a:spcAft>
              <a:buSzPts val="1400"/>
              <a:buNone/>
              <a:defRPr sz="1600"/>
            </a:lvl5pPr>
            <a:lvl6pPr lvl="5">
              <a:spcBef>
                <a:spcPts val="0"/>
              </a:spcBef>
              <a:spcAft>
                <a:spcPts val="0"/>
              </a:spcAft>
              <a:buSzPts val="1400"/>
              <a:buNone/>
              <a:defRPr sz="1600"/>
            </a:lvl6pPr>
            <a:lvl7pPr lvl="6">
              <a:spcBef>
                <a:spcPts val="0"/>
              </a:spcBef>
              <a:spcAft>
                <a:spcPts val="0"/>
              </a:spcAft>
              <a:buSzPts val="1400"/>
              <a:buNone/>
              <a:defRPr sz="1600"/>
            </a:lvl7pPr>
            <a:lvl8pPr lvl="7">
              <a:spcBef>
                <a:spcPts val="0"/>
              </a:spcBef>
              <a:spcAft>
                <a:spcPts val="0"/>
              </a:spcAft>
              <a:buSzPts val="1400"/>
              <a:buNone/>
              <a:defRPr sz="1600"/>
            </a:lvl8pPr>
            <a:lvl9pPr lvl="8">
              <a:spcBef>
                <a:spcPts val="0"/>
              </a:spcBef>
              <a:spcAft>
                <a:spcPts val="0"/>
              </a:spcAft>
              <a:buSzPts val="1400"/>
              <a:buNone/>
              <a:defRPr sz="1600"/>
            </a:lvl9pPr>
          </a:lstStyle>
          <a:p>
            <a:endParaRPr/>
          </a:p>
        </p:txBody>
      </p:sp>
      <p:sp>
        <p:nvSpPr>
          <p:cNvPr id="5" name="Google Shape;5;n"/>
          <p:cNvSpPr>
            <a:spLocks noGrp="1" noRot="1" noChangeAspect="1"/>
          </p:cNvSpPr>
          <p:nvPr>
            <p:ph type="sldImg" idx="3"/>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4" y="3271382"/>
            <a:ext cx="7941310" cy="2676584"/>
          </a:xfrm>
          <a:prstGeom prst="rect">
            <a:avLst/>
          </a:prstGeom>
          <a:noFill/>
          <a:ln>
            <a:noFill/>
          </a:ln>
        </p:spPr>
        <p:txBody>
          <a:bodyPr spcFirstLastPara="1" wrap="square" lIns="80262" tIns="40120" rIns="80262" bIns="4012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219"/>
            <a:ext cx="4301543" cy="341457"/>
          </a:xfrm>
          <a:prstGeom prst="rect">
            <a:avLst/>
          </a:prstGeom>
          <a:noFill/>
          <a:ln>
            <a:noFill/>
          </a:ln>
        </p:spPr>
        <p:txBody>
          <a:bodyPr spcFirstLastPara="1" wrap="square" lIns="80262" tIns="40120" rIns="80262" bIns="40120" anchor="b" anchorCtr="0">
            <a:noAutofit/>
          </a:bodyPr>
          <a:lstStyle>
            <a:lvl1pPr lvl="0" algn="l">
              <a:spcBef>
                <a:spcPts val="0"/>
              </a:spcBef>
              <a:spcAft>
                <a:spcPts val="0"/>
              </a:spcAft>
              <a:buSzPts val="1400"/>
              <a:buNone/>
              <a:defRPr sz="1100"/>
            </a:lvl1pPr>
            <a:lvl2pPr lvl="1">
              <a:spcBef>
                <a:spcPts val="0"/>
              </a:spcBef>
              <a:spcAft>
                <a:spcPts val="0"/>
              </a:spcAft>
              <a:buSzPts val="1400"/>
              <a:buNone/>
              <a:defRPr sz="1600"/>
            </a:lvl2pPr>
            <a:lvl3pPr lvl="2">
              <a:spcBef>
                <a:spcPts val="0"/>
              </a:spcBef>
              <a:spcAft>
                <a:spcPts val="0"/>
              </a:spcAft>
              <a:buSzPts val="1400"/>
              <a:buNone/>
              <a:defRPr sz="1600"/>
            </a:lvl3pPr>
            <a:lvl4pPr lvl="3">
              <a:spcBef>
                <a:spcPts val="0"/>
              </a:spcBef>
              <a:spcAft>
                <a:spcPts val="0"/>
              </a:spcAft>
              <a:buSzPts val="1400"/>
              <a:buNone/>
              <a:defRPr sz="1600"/>
            </a:lvl4pPr>
            <a:lvl5pPr lvl="4">
              <a:spcBef>
                <a:spcPts val="0"/>
              </a:spcBef>
              <a:spcAft>
                <a:spcPts val="0"/>
              </a:spcAft>
              <a:buSzPts val="1400"/>
              <a:buNone/>
              <a:defRPr sz="1600"/>
            </a:lvl5pPr>
            <a:lvl6pPr lvl="5">
              <a:spcBef>
                <a:spcPts val="0"/>
              </a:spcBef>
              <a:spcAft>
                <a:spcPts val="0"/>
              </a:spcAft>
              <a:buSzPts val="1400"/>
              <a:buNone/>
              <a:defRPr sz="1600"/>
            </a:lvl6pPr>
            <a:lvl7pPr lvl="6">
              <a:spcBef>
                <a:spcPts val="0"/>
              </a:spcBef>
              <a:spcAft>
                <a:spcPts val="0"/>
              </a:spcAft>
              <a:buSzPts val="1400"/>
              <a:buNone/>
              <a:defRPr sz="1600"/>
            </a:lvl7pPr>
            <a:lvl8pPr lvl="7">
              <a:spcBef>
                <a:spcPts val="0"/>
              </a:spcBef>
              <a:spcAft>
                <a:spcPts val="0"/>
              </a:spcAft>
              <a:buSzPts val="1400"/>
              <a:buNone/>
              <a:defRPr sz="1600"/>
            </a:lvl8pPr>
            <a:lvl9pPr lvl="8">
              <a:spcBef>
                <a:spcPts val="0"/>
              </a:spcBef>
              <a:spcAft>
                <a:spcPts val="0"/>
              </a:spcAft>
              <a:buSzPts val="1400"/>
              <a:buNone/>
              <a:defRPr sz="1600"/>
            </a:lvl9pPr>
          </a:lstStyle>
          <a:p>
            <a:endParaRPr/>
          </a:p>
        </p:txBody>
      </p:sp>
      <p:sp>
        <p:nvSpPr>
          <p:cNvPr id="8" name="Google Shape;8;n"/>
          <p:cNvSpPr txBox="1">
            <a:spLocks noGrp="1"/>
          </p:cNvSpPr>
          <p:nvPr>
            <p:ph type="sldNum" idx="12"/>
          </p:nvPr>
        </p:nvSpPr>
        <p:spPr>
          <a:xfrm>
            <a:off x="5622510" y="6456219"/>
            <a:ext cx="4301543" cy="341457"/>
          </a:xfrm>
          <a:prstGeom prst="rect">
            <a:avLst/>
          </a:prstGeom>
          <a:noFill/>
          <a:ln>
            <a:noFill/>
          </a:ln>
        </p:spPr>
        <p:txBody>
          <a:bodyPr spcFirstLastPara="1" wrap="square" lIns="80262" tIns="40120" rIns="80262" bIns="40120" anchor="b" anchorCtr="0">
            <a:noAutofit/>
          </a:bodyPr>
          <a:lstStyle/>
          <a:p>
            <a:pPr algn="r"/>
            <a:fld id="{00000000-1234-1234-1234-123412341234}" type="slidenum">
              <a:rPr lang="en-US" sz="1100" smtClean="0"/>
              <a:pPr algn="r"/>
              <a:t>‹N°›</a:t>
            </a:fld>
            <a:endParaRPr lang="en-US" sz="11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3" name="Google Shape;73;p1: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EA450306-6A9A-B067-FA69-05D712F0B011}"/>
            </a:ext>
          </a:extLst>
        </p:cNvPr>
        <p:cNvGrpSpPr/>
        <p:nvPr/>
      </p:nvGrpSpPr>
      <p:grpSpPr>
        <a:xfrm>
          <a:off x="0" y="0"/>
          <a:ext cx="0" cy="0"/>
          <a:chOff x="0" y="0"/>
          <a:chExt cx="0" cy="0"/>
        </a:xfrm>
      </p:grpSpPr>
      <p:sp>
        <p:nvSpPr>
          <p:cNvPr id="302" name="Google Shape;302;p20:notes">
            <a:extLst>
              <a:ext uri="{FF2B5EF4-FFF2-40B4-BE49-F238E27FC236}">
                <a16:creationId xmlns:a16="http://schemas.microsoft.com/office/drawing/2014/main" id="{0621C552-9650-834E-219D-55F1D73C06A8}"/>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303" name="Google Shape;303;p20:notes">
            <a:extLst>
              <a:ext uri="{FF2B5EF4-FFF2-40B4-BE49-F238E27FC236}">
                <a16:creationId xmlns:a16="http://schemas.microsoft.com/office/drawing/2014/main" id="{62506D13-DE93-F246-BEA9-4E6C8DDDA6CB}"/>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09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303" name="Google Shape;303;p20: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992664" y="3271382"/>
            <a:ext cx="7941310" cy="2676547"/>
          </a:xfrm>
          <a:prstGeom prst="rect">
            <a:avLst/>
          </a:prstGeom>
        </p:spPr>
        <p:txBody>
          <a:bodyPr spcFirstLastPara="1" wrap="square" lIns="80262" tIns="40120" rIns="80262" bIns="40120" anchor="t" anchorCtr="0">
            <a:noAutofit/>
          </a:bodyPr>
          <a:lstStyle/>
          <a:p>
            <a:pPr marL="0" indent="0"/>
            <a:endParaRPr/>
          </a:p>
        </p:txBody>
      </p:sp>
      <p:sp>
        <p:nvSpPr>
          <p:cNvPr id="342" name="Google Shape;342;p27: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CC5EACCE-9CDF-AC1D-3022-F966FB910BD1}"/>
            </a:ext>
          </a:extLst>
        </p:cNvPr>
        <p:cNvGrpSpPr/>
        <p:nvPr/>
      </p:nvGrpSpPr>
      <p:grpSpPr>
        <a:xfrm>
          <a:off x="0" y="0"/>
          <a:ext cx="0" cy="0"/>
          <a:chOff x="0" y="0"/>
          <a:chExt cx="0" cy="0"/>
        </a:xfrm>
      </p:grpSpPr>
      <p:sp>
        <p:nvSpPr>
          <p:cNvPr id="302" name="Google Shape;302;p20:notes">
            <a:extLst>
              <a:ext uri="{FF2B5EF4-FFF2-40B4-BE49-F238E27FC236}">
                <a16:creationId xmlns:a16="http://schemas.microsoft.com/office/drawing/2014/main" id="{325293C4-976F-E3E0-F3AC-BE2036C3B821}"/>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303" name="Google Shape;303;p20:notes">
            <a:extLst>
              <a:ext uri="{FF2B5EF4-FFF2-40B4-BE49-F238E27FC236}">
                <a16:creationId xmlns:a16="http://schemas.microsoft.com/office/drawing/2014/main" id="{F72DC255-09FA-B7E0-A35B-8A95169045DE}"/>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28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B6878FE-9596-53C0-3518-1CD07B7A8162}"/>
            </a:ext>
          </a:extLst>
        </p:cNvPr>
        <p:cNvGrpSpPr/>
        <p:nvPr/>
      </p:nvGrpSpPr>
      <p:grpSpPr>
        <a:xfrm>
          <a:off x="0" y="0"/>
          <a:ext cx="0" cy="0"/>
          <a:chOff x="0" y="0"/>
          <a:chExt cx="0" cy="0"/>
        </a:xfrm>
      </p:grpSpPr>
      <p:sp>
        <p:nvSpPr>
          <p:cNvPr id="302" name="Google Shape;302;p20:notes">
            <a:extLst>
              <a:ext uri="{FF2B5EF4-FFF2-40B4-BE49-F238E27FC236}">
                <a16:creationId xmlns:a16="http://schemas.microsoft.com/office/drawing/2014/main" id="{D8BC82E0-D8C5-6800-3397-70786E4608EC}"/>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303" name="Google Shape;303;p20:notes">
            <a:extLst>
              <a:ext uri="{FF2B5EF4-FFF2-40B4-BE49-F238E27FC236}">
                <a16:creationId xmlns:a16="http://schemas.microsoft.com/office/drawing/2014/main" id="{0524B7D4-E596-CCEE-4367-C6765B592891}"/>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03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75CB738-F40C-C3BE-1FA8-AAB15E8F96C6}"/>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BD16C5B9-AE6B-1283-A055-DD817C829BC8}"/>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4B28DCD0-6E5C-5BEE-ED8B-F2BD02D84744}"/>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3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0749462-A63B-9202-9546-8D1CFED7898A}"/>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1736E1DC-0091-4B45-50C6-29842C1F9A22}"/>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F67D17AE-3271-A0FC-285F-D02F86AC9537}"/>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67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DABB061-B800-5AF8-FCAB-F2633AC019EA}"/>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4772E8A4-D424-3197-6905-4097CB3D49A4}"/>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609B4FFF-309A-4609-FE75-CE897AEB2CE8}"/>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92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84DCD2A-FFB1-CC08-F623-527012AB0C4D}"/>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E67E9704-BEE0-588E-7FBA-FFAFB1E1E450}"/>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A9CA16F0-3487-FC3F-375A-9CD4532D9F69}"/>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29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F6DF9F5-D451-F513-A692-5BBEA1F2BEA2}"/>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BADD4EB0-7420-F323-3408-1B154DFD021A}"/>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0DDEB07B-F8CA-E62D-C8E9-7576CB296FC0}"/>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54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13A4928-D901-F90C-B4EA-068EA870166C}"/>
            </a:ext>
          </a:extLst>
        </p:cNvPr>
        <p:cNvGrpSpPr/>
        <p:nvPr/>
      </p:nvGrpSpPr>
      <p:grpSpPr>
        <a:xfrm>
          <a:off x="0" y="0"/>
          <a:ext cx="0" cy="0"/>
          <a:chOff x="0" y="0"/>
          <a:chExt cx="0" cy="0"/>
        </a:xfrm>
      </p:grpSpPr>
      <p:sp>
        <p:nvSpPr>
          <p:cNvPr id="77" name="Google Shape;77;p2:notes">
            <a:extLst>
              <a:ext uri="{FF2B5EF4-FFF2-40B4-BE49-F238E27FC236}">
                <a16:creationId xmlns:a16="http://schemas.microsoft.com/office/drawing/2014/main" id="{97AA278E-358B-F52C-05CC-FF0B35CBEC3F}"/>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a:p>
        </p:txBody>
      </p:sp>
      <p:sp>
        <p:nvSpPr>
          <p:cNvPr id="78" name="Google Shape;78;p2:notes">
            <a:extLst>
              <a:ext uri="{FF2B5EF4-FFF2-40B4-BE49-F238E27FC236}">
                <a16:creationId xmlns:a16="http://schemas.microsoft.com/office/drawing/2014/main" id="{24282B06-AA3A-4420-EE7F-DF38019299E9}"/>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86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275" name="Google Shape;275;p22: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6C812EE4-0B45-0F6A-6192-281C01C36007}"/>
            </a:ext>
          </a:extLst>
        </p:cNvPr>
        <p:cNvGrpSpPr/>
        <p:nvPr/>
      </p:nvGrpSpPr>
      <p:grpSpPr>
        <a:xfrm>
          <a:off x="0" y="0"/>
          <a:ext cx="0" cy="0"/>
          <a:chOff x="0" y="0"/>
          <a:chExt cx="0" cy="0"/>
        </a:xfrm>
      </p:grpSpPr>
      <p:sp>
        <p:nvSpPr>
          <p:cNvPr id="274" name="Google Shape;274;p22:notes">
            <a:extLst>
              <a:ext uri="{FF2B5EF4-FFF2-40B4-BE49-F238E27FC236}">
                <a16:creationId xmlns:a16="http://schemas.microsoft.com/office/drawing/2014/main" id="{BB070935-CC19-411E-B2B5-5BA8051129B9}"/>
              </a:ext>
            </a:extLst>
          </p:cNvPr>
          <p:cNvSpPr txBox="1">
            <a:spLocks noGrp="1"/>
          </p:cNvSpPr>
          <p:nvPr>
            <p:ph type="body" idx="1"/>
          </p:nvPr>
        </p:nvSpPr>
        <p:spPr>
          <a:xfrm>
            <a:off x="992664" y="3271382"/>
            <a:ext cx="7941310" cy="2676584"/>
          </a:xfrm>
          <a:prstGeom prst="rect">
            <a:avLst/>
          </a:prstGeom>
        </p:spPr>
        <p:txBody>
          <a:bodyPr spcFirstLastPara="1" wrap="square" lIns="80262" tIns="40120" rIns="80262" bIns="40120" anchor="t" anchorCtr="0">
            <a:noAutofit/>
          </a:bodyPr>
          <a:lstStyle/>
          <a:p>
            <a:pPr marL="0" indent="0"/>
            <a:endParaRPr dirty="0"/>
          </a:p>
        </p:txBody>
      </p:sp>
      <p:sp>
        <p:nvSpPr>
          <p:cNvPr id="275" name="Google Shape;275;p22:notes">
            <a:extLst>
              <a:ext uri="{FF2B5EF4-FFF2-40B4-BE49-F238E27FC236}">
                <a16:creationId xmlns:a16="http://schemas.microsoft.com/office/drawing/2014/main" id="{95BAEA8B-4B51-EE86-4B26-F3A4BFB3150F}"/>
              </a:ext>
            </a:extLst>
          </p:cNvPr>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46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00A682"/>
        </a:solidFill>
        <a:effectLst/>
      </p:bgPr>
    </p:bg>
    <p:spTree>
      <p:nvGrpSpPr>
        <p:cNvPr id="1" name="Shape 15"/>
        <p:cNvGrpSpPr/>
        <p:nvPr/>
      </p:nvGrpSpPr>
      <p:grpSpPr>
        <a:xfrm>
          <a:off x="0" y="0"/>
          <a:ext cx="0" cy="0"/>
          <a:chOff x="0" y="0"/>
          <a:chExt cx="0" cy="0"/>
        </a:xfrm>
      </p:grpSpPr>
      <p:pic>
        <p:nvPicPr>
          <p:cNvPr id="16" name="Google Shape;16;p29" descr="A aerial view of a park&#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9"/>
          <p:cNvSpPr/>
          <p:nvPr/>
        </p:nvSpPr>
        <p:spPr>
          <a:xfrm>
            <a:off x="0" y="5181600"/>
            <a:ext cx="12192000" cy="2683708"/>
          </a:xfrm>
          <a:prstGeom prst="wave">
            <a:avLst>
              <a:gd name="adj1" fmla="val 12500"/>
              <a:gd name="adj2" fmla="val 0"/>
            </a:avLst>
          </a:prstGeom>
          <a:solidFill>
            <a:srgbClr val="D5EBE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18" name="Google Shape;18;p29" descr="Text&#10;&#10;Description automatically generated"/>
          <p:cNvPicPr preferRelativeResize="0"/>
          <p:nvPr/>
        </p:nvPicPr>
        <p:blipFill rotWithShape="1">
          <a:blip r:embed="rId3">
            <a:alphaModFix/>
          </a:blip>
          <a:srcRect/>
          <a:stretch/>
        </p:blipFill>
        <p:spPr>
          <a:xfrm>
            <a:off x="762000" y="5689582"/>
            <a:ext cx="2514600" cy="1047599"/>
          </a:xfrm>
          <a:prstGeom prst="rect">
            <a:avLst/>
          </a:prstGeom>
          <a:noFill/>
          <a:ln>
            <a:noFill/>
          </a:ln>
        </p:spPr>
      </p:pic>
      <p:sp>
        <p:nvSpPr>
          <p:cNvPr id="19" name="Google Shape;19;p29"/>
          <p:cNvSpPr txBox="1">
            <a:spLocks noGrp="1"/>
          </p:cNvSpPr>
          <p:nvPr>
            <p:ph type="title"/>
          </p:nvPr>
        </p:nvSpPr>
        <p:spPr>
          <a:xfrm>
            <a:off x="1719432" y="2751891"/>
            <a:ext cx="8752587" cy="135421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400" b="0">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29" descr="A black background with white text&#10;&#10;Description automatically generated"/>
          <p:cNvPicPr preferRelativeResize="0"/>
          <p:nvPr/>
        </p:nvPicPr>
        <p:blipFill rotWithShape="1">
          <a:blip r:embed="rId4">
            <a:alphaModFix/>
          </a:blip>
          <a:srcRect/>
          <a:stretch/>
        </p:blipFill>
        <p:spPr>
          <a:xfrm>
            <a:off x="1256629" y="573082"/>
            <a:ext cx="9879304" cy="1323987"/>
          </a:xfrm>
          <a:prstGeom prst="rect">
            <a:avLst/>
          </a:prstGeom>
          <a:noFill/>
          <a:ln>
            <a:noFill/>
          </a:ln>
        </p:spPr>
      </p:pic>
      <p:pic>
        <p:nvPicPr>
          <p:cNvPr id="21" name="Google Shape;21;p29" descr="A close up of a fingerprint&#10;&#10;Description automatically generated"/>
          <p:cNvPicPr preferRelativeResize="0"/>
          <p:nvPr/>
        </p:nvPicPr>
        <p:blipFill rotWithShape="1">
          <a:blip r:embed="rId5">
            <a:alphaModFix/>
          </a:blip>
          <a:srcRect/>
          <a:stretch/>
        </p:blipFill>
        <p:spPr>
          <a:xfrm>
            <a:off x="11353800" y="5744359"/>
            <a:ext cx="500055" cy="99282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502742" y="1418720"/>
            <a:ext cx="6772275" cy="559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500" b="1" i="0">
                <a:solidFill>
                  <a:srgbClr val="00A68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533400" y="2209800"/>
            <a:ext cx="5029200"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0"/>
          <p:cNvSpPr txBox="1">
            <a:spLocks noGrp="1"/>
          </p:cNvSpPr>
          <p:nvPr>
            <p:ph type="body" idx="2"/>
          </p:nvPr>
        </p:nvSpPr>
        <p:spPr>
          <a:xfrm>
            <a:off x="6202680" y="2209800"/>
            <a:ext cx="5029200"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30"/>
          <p:cNvSpPr/>
          <p:nvPr/>
        </p:nvSpPr>
        <p:spPr>
          <a:xfrm>
            <a:off x="76200" y="6324600"/>
            <a:ext cx="5029200" cy="457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27" name="Google Shape;27;p30" descr="A blue and white text on a black background&#10;&#10;Description automatically generated"/>
          <p:cNvPicPr preferRelativeResize="0"/>
          <p:nvPr/>
        </p:nvPicPr>
        <p:blipFill rotWithShape="1">
          <a:blip r:embed="rId2">
            <a:alphaModFix amt="24000"/>
          </a:blip>
          <a:srcRect/>
          <a:stretch/>
        </p:blipFill>
        <p:spPr>
          <a:xfrm>
            <a:off x="76200" y="6257765"/>
            <a:ext cx="4408941" cy="590870"/>
          </a:xfrm>
          <a:prstGeom prst="rect">
            <a:avLst/>
          </a:prstGeom>
          <a:noFill/>
          <a:ln>
            <a:noFill/>
          </a:ln>
        </p:spPr>
      </p:pic>
      <p:pic>
        <p:nvPicPr>
          <p:cNvPr id="28" name="Google Shape;28;p30" descr="A aerial view of a park&#10;&#10;Description automatically generated"/>
          <p:cNvPicPr preferRelativeResize="0"/>
          <p:nvPr/>
        </p:nvPicPr>
        <p:blipFill rotWithShape="1">
          <a:blip r:embed="rId3">
            <a:alphaModFix amt="61000"/>
          </a:blip>
          <a:srcRect b="64920"/>
          <a:stretch/>
        </p:blipFill>
        <p:spPr>
          <a:xfrm>
            <a:off x="-275" y="-10648"/>
            <a:ext cx="12192000" cy="971693"/>
          </a:xfrm>
          <a:prstGeom prst="rect">
            <a:avLst/>
          </a:prstGeom>
          <a:solidFill>
            <a:schemeClr val="lt1">
              <a:alpha val="26666"/>
            </a:schemeClr>
          </a:solid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rgbClr val="00A682"/>
        </a:solidFill>
        <a:effectLst/>
      </p:bgPr>
    </p:bg>
    <p:spTree>
      <p:nvGrpSpPr>
        <p:cNvPr id="1" name="Shape 36"/>
        <p:cNvGrpSpPr/>
        <p:nvPr/>
      </p:nvGrpSpPr>
      <p:grpSpPr>
        <a:xfrm>
          <a:off x="0" y="0"/>
          <a:ext cx="0" cy="0"/>
          <a:chOff x="0" y="0"/>
          <a:chExt cx="0" cy="0"/>
        </a:xfrm>
      </p:grpSpPr>
      <p:pic>
        <p:nvPicPr>
          <p:cNvPr id="37" name="Google Shape;37;p35" descr="A aerial view of a park&#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5"/>
          <p:cNvSpPr txBox="1"/>
          <p:nvPr/>
        </p:nvSpPr>
        <p:spPr>
          <a:xfrm>
            <a:off x="684682" y="1561455"/>
            <a:ext cx="8154518" cy="633507"/>
          </a:xfrm>
          <a:prstGeom prst="rect">
            <a:avLst/>
          </a:prstGeom>
          <a:noFill/>
          <a:ln>
            <a:noFill/>
          </a:ln>
        </p:spPr>
        <p:txBody>
          <a:bodyPr spcFirstLastPara="1" wrap="square" lIns="0" tIns="81275" rIns="0" bIns="0" anchor="t" anchorCtr="0">
            <a:spAutoFit/>
          </a:bodyPr>
          <a:lstStyle/>
          <a:p>
            <a:pPr marL="12700" marR="5080" lvl="0" indent="0" algn="l" rtl="0">
              <a:lnSpc>
                <a:spcPct val="108000"/>
              </a:lnSpc>
              <a:spcBef>
                <a:spcPts val="0"/>
              </a:spcBef>
              <a:spcAft>
                <a:spcPts val="0"/>
              </a:spcAft>
              <a:buNone/>
            </a:pPr>
            <a:r>
              <a:rPr lang="en-US" sz="4000" b="1" i="0">
                <a:solidFill>
                  <a:srgbClr val="FFFFFF"/>
                </a:solidFill>
                <a:latin typeface="Montserrat"/>
                <a:ea typeface="Montserrat"/>
                <a:cs typeface="Montserrat"/>
                <a:sym typeface="Montserrat"/>
              </a:rPr>
              <a:t>Find out more on our channels</a:t>
            </a:r>
            <a:endParaRPr sz="4000" b="1" i="0">
              <a:solidFill>
                <a:srgbClr val="339966"/>
              </a:solidFill>
              <a:latin typeface="Montserrat"/>
              <a:ea typeface="Montserrat"/>
              <a:cs typeface="Montserrat"/>
              <a:sym typeface="Montserrat"/>
            </a:endParaRPr>
          </a:p>
        </p:txBody>
      </p:sp>
      <p:pic>
        <p:nvPicPr>
          <p:cNvPr id="39" name="Google Shape;39;p35" descr="A black background with white text&#10;&#10;Description automatically generated"/>
          <p:cNvPicPr preferRelativeResize="0"/>
          <p:nvPr/>
        </p:nvPicPr>
        <p:blipFill rotWithShape="1">
          <a:blip r:embed="rId3">
            <a:alphaModFix/>
          </a:blip>
          <a:srcRect/>
          <a:stretch/>
        </p:blipFill>
        <p:spPr>
          <a:xfrm>
            <a:off x="1219200" y="5550274"/>
            <a:ext cx="9879304" cy="1323987"/>
          </a:xfrm>
          <a:prstGeom prst="rect">
            <a:avLst/>
          </a:prstGeom>
          <a:noFill/>
          <a:ln>
            <a:noFill/>
          </a:ln>
        </p:spPr>
      </p:pic>
      <p:sp>
        <p:nvSpPr>
          <p:cNvPr id="40" name="Google Shape;40;p35"/>
          <p:cNvSpPr/>
          <p:nvPr/>
        </p:nvSpPr>
        <p:spPr>
          <a:xfrm>
            <a:off x="10160" y="-1396662"/>
            <a:ext cx="12192000" cy="2683708"/>
          </a:xfrm>
          <a:prstGeom prst="wave">
            <a:avLst>
              <a:gd name="adj1" fmla="val 12500"/>
              <a:gd name="adj2" fmla="val 0"/>
            </a:avLst>
          </a:prstGeom>
          <a:solidFill>
            <a:srgbClr val="D5EBE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41" name="Google Shape;41;p35" descr="Text&#10;&#10;Description automatically generated"/>
          <p:cNvPicPr preferRelativeResize="0"/>
          <p:nvPr/>
        </p:nvPicPr>
        <p:blipFill rotWithShape="1">
          <a:blip r:embed="rId4">
            <a:alphaModFix/>
          </a:blip>
          <a:srcRect/>
          <a:stretch/>
        </p:blipFill>
        <p:spPr>
          <a:xfrm>
            <a:off x="8839200" y="224207"/>
            <a:ext cx="2514600" cy="1047599"/>
          </a:xfrm>
          <a:prstGeom prst="rect">
            <a:avLst/>
          </a:prstGeom>
          <a:noFill/>
          <a:ln>
            <a:noFill/>
          </a:ln>
        </p:spPr>
      </p:pic>
      <p:pic>
        <p:nvPicPr>
          <p:cNvPr id="42" name="Google Shape;42;p35"/>
          <p:cNvPicPr preferRelativeResize="0"/>
          <p:nvPr/>
        </p:nvPicPr>
        <p:blipFill rotWithShape="1">
          <a:blip r:embed="rId5">
            <a:alphaModFix/>
          </a:blip>
          <a:srcRect/>
          <a:stretch/>
        </p:blipFill>
        <p:spPr>
          <a:xfrm>
            <a:off x="697731" y="2683709"/>
            <a:ext cx="2660836" cy="2683708"/>
          </a:xfrm>
          <a:prstGeom prst="rect">
            <a:avLst/>
          </a:prstGeom>
          <a:noFill/>
          <a:ln>
            <a:noFill/>
          </a:ln>
        </p:spPr>
      </p:pic>
      <p:pic>
        <p:nvPicPr>
          <p:cNvPr id="43" name="Google Shape;43;p35"/>
          <p:cNvPicPr preferRelativeResize="0"/>
          <p:nvPr/>
        </p:nvPicPr>
        <p:blipFill rotWithShape="1">
          <a:blip r:embed="rId6">
            <a:alphaModFix/>
          </a:blip>
          <a:srcRect/>
          <a:stretch/>
        </p:blipFill>
        <p:spPr>
          <a:xfrm>
            <a:off x="3606112" y="3399127"/>
            <a:ext cx="425501" cy="448880"/>
          </a:xfrm>
          <a:prstGeom prst="rect">
            <a:avLst/>
          </a:prstGeom>
          <a:noFill/>
          <a:ln>
            <a:noFill/>
          </a:ln>
        </p:spPr>
      </p:pic>
      <p:pic>
        <p:nvPicPr>
          <p:cNvPr id="44" name="Google Shape;44;p35"/>
          <p:cNvPicPr preferRelativeResize="0"/>
          <p:nvPr/>
        </p:nvPicPr>
        <p:blipFill rotWithShape="1">
          <a:blip r:embed="rId7">
            <a:alphaModFix/>
          </a:blip>
          <a:srcRect/>
          <a:stretch/>
        </p:blipFill>
        <p:spPr>
          <a:xfrm>
            <a:off x="3579830" y="4077808"/>
            <a:ext cx="458770" cy="458770"/>
          </a:xfrm>
          <a:prstGeom prst="rect">
            <a:avLst/>
          </a:prstGeom>
          <a:noFill/>
          <a:ln>
            <a:noFill/>
          </a:ln>
        </p:spPr>
      </p:pic>
      <p:pic>
        <p:nvPicPr>
          <p:cNvPr id="45" name="Google Shape;45;p35"/>
          <p:cNvPicPr preferRelativeResize="0"/>
          <p:nvPr/>
        </p:nvPicPr>
        <p:blipFill rotWithShape="1">
          <a:blip r:embed="rId8">
            <a:alphaModFix/>
          </a:blip>
          <a:srcRect/>
          <a:stretch/>
        </p:blipFill>
        <p:spPr>
          <a:xfrm>
            <a:off x="3588484" y="4775437"/>
            <a:ext cx="443130" cy="458770"/>
          </a:xfrm>
          <a:prstGeom prst="rect">
            <a:avLst/>
          </a:prstGeom>
          <a:noFill/>
          <a:ln>
            <a:noFill/>
          </a:ln>
        </p:spPr>
      </p:pic>
      <p:sp>
        <p:nvSpPr>
          <p:cNvPr id="46" name="Google Shape;46;p35"/>
          <p:cNvSpPr txBox="1"/>
          <p:nvPr/>
        </p:nvSpPr>
        <p:spPr>
          <a:xfrm>
            <a:off x="4175760" y="3222254"/>
            <a:ext cx="2438400" cy="558999"/>
          </a:xfrm>
          <a:prstGeom prst="rect">
            <a:avLst/>
          </a:prstGeom>
          <a:noFill/>
          <a:ln>
            <a:noFill/>
          </a:ln>
        </p:spPr>
        <p:txBody>
          <a:bodyPr spcFirstLastPara="1" wrap="square" lIns="0" tIns="81275" rIns="0" bIns="0" anchor="t" anchorCtr="0">
            <a:spAutoFit/>
          </a:bodyPr>
          <a:lstStyle/>
          <a:p>
            <a:pPr marL="12700" marR="5080" lvl="0" indent="0" algn="l" rtl="0">
              <a:lnSpc>
                <a:spcPct val="216000"/>
              </a:lnSpc>
              <a:spcBef>
                <a:spcPts val="0"/>
              </a:spcBef>
              <a:spcAft>
                <a:spcPts val="0"/>
              </a:spcAft>
              <a:buNone/>
            </a:pPr>
            <a:r>
              <a:rPr lang="en-US" sz="2000" b="1" i="0">
                <a:solidFill>
                  <a:srgbClr val="FFFFFF"/>
                </a:solidFill>
                <a:latin typeface="Montserrat"/>
                <a:ea typeface="Montserrat"/>
                <a:cs typeface="Montserrat"/>
                <a:sym typeface="Montserrat"/>
              </a:rPr>
              <a:t>@InterregMedGLA</a:t>
            </a:r>
            <a:endParaRPr sz="2000" b="1" i="0">
              <a:solidFill>
                <a:srgbClr val="339966"/>
              </a:solidFill>
              <a:latin typeface="Montserrat"/>
              <a:ea typeface="Montserrat"/>
              <a:cs typeface="Montserrat"/>
              <a:sym typeface="Montserrat"/>
            </a:endParaRPr>
          </a:p>
        </p:txBody>
      </p:sp>
      <p:sp>
        <p:nvSpPr>
          <p:cNvPr id="47" name="Google Shape;47;p35"/>
          <p:cNvSpPr txBox="1"/>
          <p:nvPr/>
        </p:nvSpPr>
        <p:spPr>
          <a:xfrm>
            <a:off x="4175760" y="3866976"/>
            <a:ext cx="6096000" cy="558999"/>
          </a:xfrm>
          <a:prstGeom prst="rect">
            <a:avLst/>
          </a:prstGeom>
          <a:noFill/>
          <a:ln>
            <a:noFill/>
          </a:ln>
        </p:spPr>
        <p:txBody>
          <a:bodyPr spcFirstLastPara="1" wrap="square" lIns="0" tIns="81275" rIns="0" bIns="0" anchor="t" anchorCtr="0">
            <a:spAutoFit/>
          </a:bodyPr>
          <a:lstStyle/>
          <a:p>
            <a:pPr marL="12700" marR="5080" lvl="0" indent="0" algn="l" rtl="0">
              <a:lnSpc>
                <a:spcPct val="216000"/>
              </a:lnSpc>
              <a:spcBef>
                <a:spcPts val="0"/>
              </a:spcBef>
              <a:spcAft>
                <a:spcPts val="0"/>
              </a:spcAft>
              <a:buNone/>
            </a:pPr>
            <a:r>
              <a:rPr lang="en-US" sz="2000" b="1" i="0">
                <a:solidFill>
                  <a:srgbClr val="FFFFFF"/>
                </a:solidFill>
                <a:latin typeface="Montserrat"/>
                <a:ea typeface="Montserrat"/>
                <a:cs typeface="Montserrat"/>
                <a:sym typeface="Montserrat"/>
              </a:rPr>
              <a:t>Interreg Euro-MED Green Living Areas</a:t>
            </a:r>
            <a:endParaRPr sz="2000" b="1" i="0">
              <a:solidFill>
                <a:srgbClr val="339966"/>
              </a:solidFill>
              <a:latin typeface="Montserrat"/>
              <a:ea typeface="Montserrat"/>
              <a:cs typeface="Montserrat"/>
              <a:sym typeface="Montserrat"/>
            </a:endParaRPr>
          </a:p>
        </p:txBody>
      </p:sp>
      <p:sp>
        <p:nvSpPr>
          <p:cNvPr id="48" name="Google Shape;48;p35"/>
          <p:cNvSpPr txBox="1"/>
          <p:nvPr/>
        </p:nvSpPr>
        <p:spPr>
          <a:xfrm>
            <a:off x="4185920" y="4628793"/>
            <a:ext cx="2438400" cy="558999"/>
          </a:xfrm>
          <a:prstGeom prst="rect">
            <a:avLst/>
          </a:prstGeom>
          <a:noFill/>
          <a:ln>
            <a:noFill/>
          </a:ln>
        </p:spPr>
        <p:txBody>
          <a:bodyPr spcFirstLastPara="1" wrap="square" lIns="0" tIns="81275" rIns="0" bIns="0" anchor="t" anchorCtr="0">
            <a:spAutoFit/>
          </a:bodyPr>
          <a:lstStyle/>
          <a:p>
            <a:pPr marL="12700" marR="5080" lvl="0" indent="0" algn="l" rtl="0">
              <a:lnSpc>
                <a:spcPct val="216000"/>
              </a:lnSpc>
              <a:spcBef>
                <a:spcPts val="0"/>
              </a:spcBef>
              <a:spcAft>
                <a:spcPts val="0"/>
              </a:spcAft>
              <a:buNone/>
            </a:pPr>
            <a:r>
              <a:rPr lang="en-US" sz="2000" b="1" i="0">
                <a:solidFill>
                  <a:srgbClr val="FFFFFF"/>
                </a:solidFill>
                <a:latin typeface="Montserrat"/>
                <a:ea typeface="Montserrat"/>
                <a:cs typeface="Montserrat"/>
                <a:sym typeface="Montserrat"/>
              </a:rPr>
              <a:t>@interregmedgla</a:t>
            </a:r>
            <a:endParaRPr sz="2000" b="1" i="0">
              <a:solidFill>
                <a:srgbClr val="339966"/>
              </a:solidFill>
              <a:latin typeface="Montserrat"/>
              <a:ea typeface="Montserrat"/>
              <a:cs typeface="Montserrat"/>
              <a:sym typeface="Montserrat"/>
            </a:endParaRPr>
          </a:p>
        </p:txBody>
      </p:sp>
      <p:pic>
        <p:nvPicPr>
          <p:cNvPr id="49" name="Google Shape;49;p35"/>
          <p:cNvPicPr preferRelativeResize="0"/>
          <p:nvPr/>
        </p:nvPicPr>
        <p:blipFill rotWithShape="1">
          <a:blip r:embed="rId8">
            <a:alphaModFix/>
          </a:blip>
          <a:srcRect/>
          <a:stretch/>
        </p:blipFill>
        <p:spPr>
          <a:xfrm>
            <a:off x="3588484" y="4756489"/>
            <a:ext cx="443130" cy="458770"/>
          </a:xfrm>
          <a:prstGeom prst="rect">
            <a:avLst/>
          </a:prstGeom>
          <a:noFill/>
          <a:ln>
            <a:noFill/>
          </a:ln>
        </p:spPr>
      </p:pic>
      <p:pic>
        <p:nvPicPr>
          <p:cNvPr id="50" name="Google Shape;50;p35"/>
          <p:cNvPicPr preferRelativeResize="0"/>
          <p:nvPr/>
        </p:nvPicPr>
        <p:blipFill rotWithShape="1">
          <a:blip r:embed="rId9">
            <a:alphaModFix/>
          </a:blip>
          <a:srcRect/>
          <a:stretch/>
        </p:blipFill>
        <p:spPr>
          <a:xfrm>
            <a:off x="3606113" y="2736463"/>
            <a:ext cx="434876" cy="441889"/>
          </a:xfrm>
          <a:prstGeom prst="rect">
            <a:avLst/>
          </a:prstGeom>
          <a:noFill/>
          <a:ln>
            <a:noFill/>
          </a:ln>
        </p:spPr>
      </p:pic>
      <p:sp>
        <p:nvSpPr>
          <p:cNvPr id="51" name="Google Shape;51;p35"/>
          <p:cNvSpPr txBox="1"/>
          <p:nvPr/>
        </p:nvSpPr>
        <p:spPr>
          <a:xfrm>
            <a:off x="4196764" y="2580633"/>
            <a:ext cx="6471235" cy="558999"/>
          </a:xfrm>
          <a:prstGeom prst="rect">
            <a:avLst/>
          </a:prstGeom>
          <a:noFill/>
          <a:ln>
            <a:noFill/>
          </a:ln>
        </p:spPr>
        <p:txBody>
          <a:bodyPr spcFirstLastPara="1" wrap="square" lIns="0" tIns="81275" rIns="0" bIns="0" anchor="t" anchorCtr="0">
            <a:spAutoFit/>
          </a:bodyPr>
          <a:lstStyle/>
          <a:p>
            <a:pPr marL="12700" marR="5080" lvl="0" indent="0" algn="l" rtl="0">
              <a:lnSpc>
                <a:spcPct val="216000"/>
              </a:lnSpc>
              <a:spcBef>
                <a:spcPts val="0"/>
              </a:spcBef>
              <a:spcAft>
                <a:spcPts val="0"/>
              </a:spcAft>
              <a:buNone/>
            </a:pPr>
            <a:r>
              <a:rPr lang="en-US" sz="2000" b="1" i="0">
                <a:solidFill>
                  <a:srgbClr val="FFFFFF"/>
                </a:solidFill>
                <a:latin typeface="Montserrat"/>
                <a:ea typeface="Montserrat"/>
                <a:cs typeface="Montserrat"/>
                <a:sym typeface="Montserrat"/>
              </a:rPr>
              <a:t>https://green-living-areas.interreg-euro-med.eu/</a:t>
            </a:r>
            <a:endParaRPr sz="2000" b="1" i="0">
              <a:solidFill>
                <a:srgbClr val="339966"/>
              </a:solidFill>
              <a:latin typeface="Montserrat"/>
              <a:ea typeface="Montserrat"/>
              <a:cs typeface="Montserrat"/>
              <a:sym typeface="Montserrat"/>
            </a:endParaRPr>
          </a:p>
        </p:txBody>
      </p:sp>
      <p:pic>
        <p:nvPicPr>
          <p:cNvPr id="52" name="Google Shape;52;p35" descr="Line arrow: Clockwise curve outline"/>
          <p:cNvPicPr preferRelativeResize="0"/>
          <p:nvPr/>
        </p:nvPicPr>
        <p:blipFill rotWithShape="1">
          <a:blip r:embed="rId10">
            <a:alphaModFix/>
          </a:blip>
          <a:srcRect/>
          <a:stretch/>
        </p:blipFill>
        <p:spPr>
          <a:xfrm rot="-9724436">
            <a:off x="8779346" y="1901009"/>
            <a:ext cx="727548" cy="7275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D5EBE5"/>
        </a:solidFill>
        <a:effectLst/>
      </p:bgPr>
    </p:bg>
    <p:spTree>
      <p:nvGrpSpPr>
        <p:cNvPr id="1" name="Shape 53"/>
        <p:cNvGrpSpPr/>
        <p:nvPr/>
      </p:nvGrpSpPr>
      <p:grpSpPr>
        <a:xfrm>
          <a:off x="0" y="0"/>
          <a:ext cx="0" cy="0"/>
          <a:chOff x="0" y="0"/>
          <a:chExt cx="0" cy="0"/>
        </a:xfrm>
      </p:grpSpPr>
      <p:pic>
        <p:nvPicPr>
          <p:cNvPr id="54" name="Google Shape;54;p36" descr="A aerial view of a park&#10;&#10;Description automatically generated"/>
          <p:cNvPicPr preferRelativeResize="0"/>
          <p:nvPr/>
        </p:nvPicPr>
        <p:blipFill rotWithShape="1">
          <a:blip r:embed="rId2">
            <a:alphaModFix/>
          </a:blip>
          <a:srcRect b="64920"/>
          <a:stretch/>
        </p:blipFill>
        <p:spPr>
          <a:xfrm>
            <a:off x="-275" y="0"/>
            <a:ext cx="12192000" cy="2378075"/>
          </a:xfrm>
          <a:prstGeom prst="rect">
            <a:avLst/>
          </a:prstGeom>
          <a:noFill/>
          <a:ln>
            <a:noFill/>
          </a:ln>
        </p:spPr>
      </p:pic>
      <p:pic>
        <p:nvPicPr>
          <p:cNvPr id="55" name="Google Shape;55;p36" descr="Text&#10;&#10;Description automatically generated"/>
          <p:cNvPicPr preferRelativeResize="0"/>
          <p:nvPr/>
        </p:nvPicPr>
        <p:blipFill rotWithShape="1">
          <a:blip r:embed="rId3">
            <a:alphaModFix/>
          </a:blip>
          <a:srcRect/>
          <a:stretch/>
        </p:blipFill>
        <p:spPr>
          <a:xfrm>
            <a:off x="9753600" y="5840482"/>
            <a:ext cx="2133600" cy="888872"/>
          </a:xfrm>
          <a:prstGeom prst="rect">
            <a:avLst/>
          </a:prstGeom>
          <a:noFill/>
          <a:ln>
            <a:noFill/>
          </a:ln>
        </p:spPr>
      </p:pic>
      <p:sp>
        <p:nvSpPr>
          <p:cNvPr id="56" name="Google Shape;56;p36"/>
          <p:cNvSpPr txBox="1">
            <a:spLocks noGrp="1"/>
          </p:cNvSpPr>
          <p:nvPr>
            <p:ph type="title"/>
          </p:nvPr>
        </p:nvSpPr>
        <p:spPr>
          <a:xfrm>
            <a:off x="1719431" y="3124200"/>
            <a:ext cx="8752587" cy="67710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400" b="1">
                <a:solidFill>
                  <a:srgbClr val="00A682"/>
                </a:solidFill>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7" name="Google Shape;57;p36" descr="A black background with white text&#10;&#10;Description automatically generated"/>
          <p:cNvPicPr preferRelativeResize="0"/>
          <p:nvPr/>
        </p:nvPicPr>
        <p:blipFill rotWithShape="1">
          <a:blip r:embed="rId4">
            <a:alphaModFix/>
          </a:blip>
          <a:srcRect/>
          <a:stretch/>
        </p:blipFill>
        <p:spPr>
          <a:xfrm>
            <a:off x="1256629" y="573082"/>
            <a:ext cx="9879304" cy="1323987"/>
          </a:xfrm>
          <a:prstGeom prst="rect">
            <a:avLst/>
          </a:prstGeom>
          <a:noFill/>
          <a:ln>
            <a:noFill/>
          </a:ln>
        </p:spPr>
      </p:pic>
      <p:pic>
        <p:nvPicPr>
          <p:cNvPr id="58" name="Google Shape;58;p36" descr="A close up of a fingerprint&#10;&#10;Description automatically generated"/>
          <p:cNvPicPr preferRelativeResize="0"/>
          <p:nvPr/>
        </p:nvPicPr>
        <p:blipFill rotWithShape="1">
          <a:blip r:embed="rId5">
            <a:alphaModFix/>
          </a:blip>
          <a:srcRect/>
          <a:stretch/>
        </p:blipFill>
        <p:spPr>
          <a:xfrm>
            <a:off x="-609600" y="2479775"/>
            <a:ext cx="2150681" cy="4270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502742" y="1418720"/>
            <a:ext cx="6772275" cy="559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500" b="1" i="0">
                <a:solidFill>
                  <a:srgbClr val="00A68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502742" y="2710839"/>
            <a:ext cx="5432425"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1" i="0">
                <a:solidFill>
                  <a:srgbClr val="C55A11"/>
                </a:solidFill>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37"/>
          <p:cNvSpPr txBox="1">
            <a:spLocks noGrp="1"/>
          </p:cNvSpPr>
          <p:nvPr>
            <p:ph type="body" idx="2"/>
          </p:nvPr>
        </p:nvSpPr>
        <p:spPr>
          <a:xfrm>
            <a:off x="6256835" y="2710838"/>
            <a:ext cx="5432425"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1" i="0">
                <a:solidFill>
                  <a:srgbClr val="C55A11"/>
                </a:solidFill>
                <a:latin typeface="Montserrat"/>
                <a:ea typeface="Montserrat"/>
                <a:cs typeface="Montserrat"/>
                <a:sym typeface="Montserrat"/>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37"/>
          <p:cNvSpPr/>
          <p:nvPr/>
        </p:nvSpPr>
        <p:spPr>
          <a:xfrm>
            <a:off x="76200" y="6324600"/>
            <a:ext cx="5029200" cy="457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64" name="Google Shape;64;p37" descr="A aerial view of a park&#10;&#10;Description automatically generated"/>
          <p:cNvPicPr preferRelativeResize="0"/>
          <p:nvPr/>
        </p:nvPicPr>
        <p:blipFill rotWithShape="1">
          <a:blip r:embed="rId2">
            <a:alphaModFix amt="61000"/>
          </a:blip>
          <a:srcRect b="64920"/>
          <a:stretch/>
        </p:blipFill>
        <p:spPr>
          <a:xfrm>
            <a:off x="-275" y="-10648"/>
            <a:ext cx="12192000" cy="971693"/>
          </a:xfrm>
          <a:prstGeom prst="rect">
            <a:avLst/>
          </a:prstGeom>
          <a:solidFill>
            <a:schemeClr val="lt1">
              <a:alpha val="26666"/>
            </a:schemeClr>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935227" y="344170"/>
            <a:ext cx="6772275" cy="5594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6309486" y="1763014"/>
            <a:ext cx="5432425" cy="22205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8" name="Google Shape;68;p3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lvl="0" indent="0">
              <a:spcBef>
                <a:spcPts val="0"/>
              </a:spcBef>
              <a:buNone/>
              <a:defRPr sz="1800"/>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8">
            <a:alphaModFix/>
          </a:blip>
          <a:srcRect/>
          <a:stretch/>
        </p:blipFill>
        <p:spPr>
          <a:xfrm>
            <a:off x="472924" y="6418724"/>
            <a:ext cx="4111881" cy="217948"/>
          </a:xfrm>
          <a:prstGeom prst="rect">
            <a:avLst/>
          </a:prstGeom>
          <a:noFill/>
          <a:ln>
            <a:noFill/>
          </a:ln>
        </p:spPr>
      </p:pic>
      <p:sp>
        <p:nvSpPr>
          <p:cNvPr id="11" name="Google Shape;11;p28"/>
          <p:cNvSpPr txBox="1">
            <a:spLocks noGrp="1"/>
          </p:cNvSpPr>
          <p:nvPr>
            <p:ph type="title"/>
          </p:nvPr>
        </p:nvSpPr>
        <p:spPr>
          <a:xfrm>
            <a:off x="935227" y="344170"/>
            <a:ext cx="6772275" cy="55943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500" b="1" i="0" u="none" strike="noStrike" cap="none">
                <a:solidFill>
                  <a:srgbClr val="33996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6309486" y="1763014"/>
            <a:ext cx="5432425" cy="222059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400" b="1" i="0" u="none" strike="noStrike" cap="none">
                <a:solidFill>
                  <a:srgbClr val="C55A1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title"/>
          </p:nvPr>
        </p:nvSpPr>
        <p:spPr>
          <a:xfrm>
            <a:off x="1719432" y="2751891"/>
            <a:ext cx="9024900" cy="2893100"/>
          </a:xfrm>
          <a:prstGeom prst="rect">
            <a:avLst/>
          </a:prstGeom>
          <a:noFill/>
          <a:ln>
            <a:noFill/>
          </a:ln>
        </p:spPr>
        <p:txBody>
          <a:bodyPr spcFirstLastPara="1" wrap="square" lIns="0" tIns="0" rIns="0" bIns="0" anchor="t" anchorCtr="0">
            <a:spAutoFit/>
          </a:bodyPr>
          <a:lstStyle/>
          <a:p>
            <a:pPr lvl="0"/>
            <a:br>
              <a:rPr lang="en-US" sz="3600" b="1" dirty="0"/>
            </a:br>
            <a:r>
              <a:rPr lang="en-US" sz="3600" b="1" dirty="0"/>
              <a:t>Med Talks 2025</a:t>
            </a:r>
            <a:br>
              <a:rPr lang="en-US" sz="3600" b="1" dirty="0"/>
            </a:br>
            <a:r>
              <a:rPr lang="en-US" sz="3600" b="1" dirty="0"/>
              <a:t>Green Living Areas Mission</a:t>
            </a:r>
            <a:br>
              <a:rPr lang="en-US" sz="3600" b="1" dirty="0"/>
            </a:br>
            <a:r>
              <a:rPr lang="en-US" sz="3600" b="1" dirty="0"/>
              <a:t>16/12/2025</a:t>
            </a:r>
            <a:br>
              <a:rPr lang="en-US" b="1"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138A70A6-6C1B-76A8-2B4A-2171EF2E19F4}"/>
            </a:ext>
          </a:extLst>
        </p:cNvPr>
        <p:cNvGrpSpPr/>
        <p:nvPr/>
      </p:nvGrpSpPr>
      <p:grpSpPr>
        <a:xfrm>
          <a:off x="0" y="0"/>
          <a:ext cx="0" cy="0"/>
          <a:chOff x="0" y="0"/>
          <a:chExt cx="0" cy="0"/>
        </a:xfrm>
      </p:grpSpPr>
      <p:sp>
        <p:nvSpPr>
          <p:cNvPr id="305" name="Google Shape;305;p20">
            <a:extLst>
              <a:ext uri="{FF2B5EF4-FFF2-40B4-BE49-F238E27FC236}">
                <a16:creationId xmlns:a16="http://schemas.microsoft.com/office/drawing/2014/main" id="{6F19E0CA-EA59-1242-8724-5EB7E5622FB7}"/>
              </a:ext>
            </a:extLst>
          </p:cNvPr>
          <p:cNvSpPr txBox="1">
            <a:spLocks noGrp="1"/>
          </p:cNvSpPr>
          <p:nvPr>
            <p:ph type="body" idx="1"/>
          </p:nvPr>
        </p:nvSpPr>
        <p:spPr>
          <a:xfrm>
            <a:off x="583350" y="1751321"/>
            <a:ext cx="10816800" cy="3336298"/>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spAutoFit/>
          </a:bodyPr>
          <a:lstStyle/>
          <a:p>
            <a:pPr marL="0" lvl="0" indent="0" algn="l" rtl="0">
              <a:spcBef>
                <a:spcPts val="0"/>
              </a:spcBef>
              <a:spcAft>
                <a:spcPts val="0"/>
              </a:spcAft>
              <a:buSzPts val="1100"/>
              <a:buNone/>
            </a:pPr>
            <a:r>
              <a:rPr lang="en-US" sz="1700" dirty="0">
                <a:solidFill>
                  <a:schemeClr val="bg2">
                    <a:lumMod val="50000"/>
                  </a:schemeClr>
                </a:solidFill>
              </a:rPr>
              <a:t>Institutional Policy Dialogues in 2026 – a series of focused IPDs in the frame of existing targeted events:</a:t>
            </a:r>
          </a:p>
          <a:p>
            <a:pPr marL="0" lvl="0" indent="0" algn="l" rtl="0">
              <a:spcBef>
                <a:spcPts val="0"/>
              </a:spcBef>
              <a:spcAft>
                <a:spcPts val="0"/>
              </a:spcAft>
              <a:buSzPts val="1100"/>
              <a:buNone/>
            </a:pPr>
            <a:endParaRPr sz="1700" dirty="0">
              <a:solidFill>
                <a:schemeClr val="bg2">
                  <a:lumMod val="50000"/>
                </a:schemeClr>
              </a:solidFill>
            </a:endParaRPr>
          </a:p>
          <a:p>
            <a:pPr marL="457200" lvl="0" indent="-336550" algn="l" rtl="0">
              <a:spcBef>
                <a:spcPts val="0"/>
              </a:spcBef>
              <a:spcAft>
                <a:spcPts val="0"/>
              </a:spcAft>
              <a:buSzPts val="1700"/>
              <a:buChar char="●"/>
            </a:pPr>
            <a:r>
              <a:rPr lang="en-US" sz="1600" b="0" dirty="0">
                <a:solidFill>
                  <a:schemeClr val="bg2">
                    <a:lumMod val="50000"/>
                  </a:schemeClr>
                </a:solidFill>
              </a:rPr>
              <a:t>May 2026, Athens: in the frame of the Circle the Med event (1 policy instrument related to energy communities, water communities and waste communities).</a:t>
            </a:r>
          </a:p>
          <a:p>
            <a:pPr marL="457200" lvl="0" indent="-336550" algn="l" rtl="0">
              <a:spcBef>
                <a:spcPts val="0"/>
              </a:spcBef>
              <a:spcAft>
                <a:spcPts val="0"/>
              </a:spcAft>
              <a:buSzPts val="1700"/>
              <a:buChar char="●"/>
            </a:pPr>
            <a:endParaRPr lang="en-US" sz="1600" b="0" dirty="0">
              <a:solidFill>
                <a:schemeClr val="bg2">
                  <a:lumMod val="50000"/>
                </a:schemeClr>
              </a:solidFill>
            </a:endParaRPr>
          </a:p>
          <a:p>
            <a:pPr marL="457200" lvl="0" indent="-336550" algn="l" rtl="0">
              <a:spcBef>
                <a:spcPts val="0"/>
              </a:spcBef>
              <a:spcAft>
                <a:spcPts val="0"/>
              </a:spcAft>
              <a:buSzPts val="1700"/>
              <a:buChar char="●"/>
            </a:pPr>
            <a:r>
              <a:rPr lang="en-US" sz="1600" b="0" dirty="0">
                <a:solidFill>
                  <a:schemeClr val="bg2">
                    <a:lumMod val="50000"/>
                  </a:schemeClr>
                </a:solidFill>
              </a:rPr>
              <a:t>June 2026, Brussels: in the frame of the EU Sustainable Energy Week (1 policy instrument related to a Mediterranean energy transition policy framework). </a:t>
            </a:r>
          </a:p>
          <a:p>
            <a:pPr marL="457200" lvl="0" indent="-336550" algn="l" rtl="0">
              <a:spcBef>
                <a:spcPts val="0"/>
              </a:spcBef>
              <a:spcAft>
                <a:spcPts val="0"/>
              </a:spcAft>
              <a:buSzPts val="1700"/>
              <a:buChar char="●"/>
            </a:pPr>
            <a:endParaRPr sz="1400" b="0" dirty="0">
              <a:solidFill>
                <a:schemeClr val="bg2">
                  <a:lumMod val="50000"/>
                </a:schemeClr>
              </a:solidFill>
            </a:endParaRPr>
          </a:p>
          <a:p>
            <a:pPr marL="457200" lvl="0" indent="-336550" algn="l" rtl="0">
              <a:spcBef>
                <a:spcPts val="0"/>
              </a:spcBef>
              <a:spcAft>
                <a:spcPts val="0"/>
              </a:spcAft>
              <a:buSzPts val="1700"/>
              <a:buChar char="●"/>
            </a:pPr>
            <a:r>
              <a:rPr lang="en-US" sz="1600" b="0" dirty="0">
                <a:solidFill>
                  <a:schemeClr val="bg2">
                    <a:lumMod val="50000"/>
                  </a:schemeClr>
                </a:solidFill>
              </a:rPr>
              <a:t>September 2026, Paris: in the frame of the 6th Global Congress on Climate Change (1 policy instrument to be defined).</a:t>
            </a:r>
          </a:p>
          <a:p>
            <a:pPr marL="457200" lvl="0" indent="-336550" algn="l" rtl="0">
              <a:spcBef>
                <a:spcPts val="0"/>
              </a:spcBef>
              <a:spcAft>
                <a:spcPts val="0"/>
              </a:spcAft>
              <a:buSzPts val="1700"/>
              <a:buChar char="●"/>
            </a:pPr>
            <a:endParaRPr lang="en-US" sz="1600" b="0" dirty="0">
              <a:solidFill>
                <a:schemeClr val="bg2">
                  <a:lumMod val="50000"/>
                </a:schemeClr>
              </a:solidFill>
            </a:endParaRPr>
          </a:p>
          <a:p>
            <a:pPr marL="457200" lvl="0" indent="-336550" algn="l" rtl="0">
              <a:lnSpc>
                <a:spcPct val="140000"/>
              </a:lnSpc>
              <a:spcBef>
                <a:spcPts val="0"/>
              </a:spcBef>
              <a:spcAft>
                <a:spcPts val="0"/>
              </a:spcAft>
              <a:buSzPts val="1700"/>
              <a:buChar char="●"/>
            </a:pPr>
            <a:endParaRPr sz="1700" dirty="0">
              <a:solidFill>
                <a:schemeClr val="bg2">
                  <a:lumMod val="50000"/>
                </a:schemeClr>
              </a:solidFill>
            </a:endParaRPr>
          </a:p>
        </p:txBody>
      </p:sp>
      <p:sp>
        <p:nvSpPr>
          <p:cNvPr id="306" name="Google Shape;306;p20">
            <a:extLst>
              <a:ext uri="{FF2B5EF4-FFF2-40B4-BE49-F238E27FC236}">
                <a16:creationId xmlns:a16="http://schemas.microsoft.com/office/drawing/2014/main" id="{9DC8F6C2-7AF7-6E7B-F09E-5753A551D887}"/>
              </a:ext>
            </a:extLst>
          </p:cNvPr>
          <p:cNvSpPr txBox="1">
            <a:spLocks noGrp="1"/>
          </p:cNvSpPr>
          <p:nvPr>
            <p:ph type="title"/>
          </p:nvPr>
        </p:nvSpPr>
        <p:spPr>
          <a:xfrm>
            <a:off x="583350" y="1092056"/>
            <a:ext cx="11460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t>Next steps</a:t>
            </a:r>
            <a:endParaRPr dirty="0"/>
          </a:p>
        </p:txBody>
      </p:sp>
    </p:spTree>
    <p:extLst>
      <p:ext uri="{BB962C8B-B14F-4D97-AF65-F5344CB8AC3E}">
        <p14:creationId xmlns:p14="http://schemas.microsoft.com/office/powerpoint/2010/main" val="258527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0"/>
          <p:cNvSpPr txBox="1">
            <a:spLocks noGrp="1"/>
          </p:cNvSpPr>
          <p:nvPr>
            <p:ph type="body" idx="1"/>
          </p:nvPr>
        </p:nvSpPr>
        <p:spPr>
          <a:xfrm>
            <a:off x="583350" y="1751321"/>
            <a:ext cx="10816800" cy="336707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spAutoFit/>
          </a:bodyPr>
          <a:lstStyle/>
          <a:p>
            <a:pPr marL="0" lvl="0" indent="0" algn="l" rtl="0">
              <a:spcBef>
                <a:spcPts val="0"/>
              </a:spcBef>
              <a:spcAft>
                <a:spcPts val="0"/>
              </a:spcAft>
              <a:buSzPts val="1100"/>
              <a:buNone/>
            </a:pPr>
            <a:r>
              <a:rPr lang="en-US" sz="1700" dirty="0">
                <a:solidFill>
                  <a:schemeClr val="bg2">
                    <a:lumMod val="50000"/>
                  </a:schemeClr>
                </a:solidFill>
              </a:rPr>
              <a:t>Institutional Policy Dialogues in 2026 – a series of focused IPDs in the frame of existing targeted event:</a:t>
            </a:r>
          </a:p>
          <a:p>
            <a:pPr marL="0" lvl="0" indent="0" algn="l" rtl="0">
              <a:spcBef>
                <a:spcPts val="0"/>
              </a:spcBef>
              <a:spcAft>
                <a:spcPts val="0"/>
              </a:spcAft>
              <a:buSzPts val="1100"/>
              <a:buNone/>
            </a:pPr>
            <a:endParaRPr sz="1700" dirty="0">
              <a:solidFill>
                <a:schemeClr val="bg2">
                  <a:lumMod val="50000"/>
                </a:schemeClr>
              </a:solidFill>
            </a:endParaRPr>
          </a:p>
          <a:p>
            <a:pPr lvl="0" indent="-336550">
              <a:buClr>
                <a:schemeClr val="dk2"/>
              </a:buClr>
              <a:buSzPts val="1700"/>
              <a:buChar char="●"/>
            </a:pPr>
            <a:r>
              <a:rPr lang="en-US" sz="1600" b="0" dirty="0">
                <a:solidFill>
                  <a:schemeClr val="bg2">
                    <a:lumMod val="50000"/>
                  </a:schemeClr>
                </a:solidFill>
              </a:rPr>
              <a:t>12-13 November 2026, Patras: in the frame of a conference on mobility </a:t>
            </a:r>
            <a:r>
              <a:rPr lang="en-US" sz="1600" b="0" dirty="0" err="1">
                <a:solidFill>
                  <a:schemeClr val="bg2">
                    <a:lumMod val="50000"/>
                  </a:schemeClr>
                </a:solidFill>
              </a:rPr>
              <a:t>organised</a:t>
            </a:r>
            <a:r>
              <a:rPr lang="en-US" sz="1600" b="0" dirty="0">
                <a:solidFill>
                  <a:schemeClr val="bg2">
                    <a:lumMod val="50000"/>
                  </a:schemeClr>
                </a:solidFill>
              </a:rPr>
              <a:t> by </a:t>
            </a:r>
            <a:r>
              <a:rPr lang="en-US" sz="1600" b="0" dirty="0" err="1">
                <a:solidFill>
                  <a:schemeClr val="bg2">
                    <a:lumMod val="50000"/>
                  </a:schemeClr>
                </a:solidFill>
              </a:rPr>
              <a:t>UPatras</a:t>
            </a:r>
            <a:r>
              <a:rPr lang="en-US" sz="1600" b="0" dirty="0">
                <a:solidFill>
                  <a:schemeClr val="bg2">
                    <a:lumMod val="50000"/>
                  </a:schemeClr>
                </a:solidFill>
              </a:rPr>
              <a:t> (1 policy instrument related to mobility).</a:t>
            </a:r>
          </a:p>
          <a:p>
            <a:pPr marL="914400" lvl="0" indent="0"/>
            <a:r>
              <a:rPr lang="en-US" sz="1600" b="0" i="1" dirty="0">
                <a:solidFill>
                  <a:schemeClr val="bg2">
                    <a:lumMod val="50000"/>
                  </a:schemeClr>
                </a:solidFill>
              </a:rPr>
              <a:t>This Conference distinguishes itself by integrating resilience, connectivity, and sustainability into a single holistic framework that unites technological innovation (ITS and C-ITS), green mobility, and human-centered decision empowerment—linking technical, environmental, and policy dimensions across all transport modes.</a:t>
            </a:r>
          </a:p>
          <a:p>
            <a:pPr marL="914400" lvl="0" indent="0"/>
            <a:endParaRPr lang="en-US" sz="1600" b="0" dirty="0">
              <a:solidFill>
                <a:schemeClr val="bg2">
                  <a:lumMod val="50000"/>
                </a:schemeClr>
              </a:solidFill>
            </a:endParaRPr>
          </a:p>
          <a:p>
            <a:pPr lvl="0" indent="-336550">
              <a:buClr>
                <a:schemeClr val="dk2"/>
              </a:buClr>
              <a:buSzPts val="1700"/>
              <a:buChar char="●"/>
            </a:pPr>
            <a:r>
              <a:rPr lang="en-US" sz="1600" b="0" dirty="0">
                <a:solidFill>
                  <a:schemeClr val="bg2">
                    <a:lumMod val="50000"/>
                  </a:schemeClr>
                </a:solidFill>
              </a:rPr>
              <a:t>In collaboration with Energy Cities Algeria, proposal to develop a specific Institutional Policy Dialogue for Algerian municipalities on the topic of energy communities.</a:t>
            </a:r>
            <a:endParaRPr lang="en-US" sz="1600" dirty="0">
              <a:solidFill>
                <a:schemeClr val="bg2">
                  <a:lumMod val="50000"/>
                </a:schemeClr>
              </a:solidFill>
            </a:endParaRPr>
          </a:p>
          <a:p>
            <a:pPr marL="457200" lvl="0" indent="-336550" algn="l" rtl="0">
              <a:lnSpc>
                <a:spcPct val="140000"/>
              </a:lnSpc>
              <a:spcBef>
                <a:spcPts val="0"/>
              </a:spcBef>
              <a:spcAft>
                <a:spcPts val="0"/>
              </a:spcAft>
              <a:buSzPts val="1700"/>
              <a:buChar char="●"/>
            </a:pPr>
            <a:endParaRPr sz="1700" dirty="0">
              <a:solidFill>
                <a:schemeClr val="bg2">
                  <a:lumMod val="50000"/>
                </a:schemeClr>
              </a:solidFill>
            </a:endParaRPr>
          </a:p>
        </p:txBody>
      </p:sp>
      <p:sp>
        <p:nvSpPr>
          <p:cNvPr id="306" name="Google Shape;306;p20"/>
          <p:cNvSpPr txBox="1">
            <a:spLocks noGrp="1"/>
          </p:cNvSpPr>
          <p:nvPr>
            <p:ph type="title"/>
          </p:nvPr>
        </p:nvSpPr>
        <p:spPr>
          <a:xfrm>
            <a:off x="583350" y="1092056"/>
            <a:ext cx="11460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t>Next steps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F5DE83D9-0290-30EB-0D1D-053E7D22A30A}"/>
            </a:ext>
          </a:extLst>
        </p:cNvPr>
        <p:cNvGrpSpPr/>
        <p:nvPr/>
      </p:nvGrpSpPr>
      <p:grpSpPr>
        <a:xfrm>
          <a:off x="0" y="0"/>
          <a:ext cx="0" cy="0"/>
          <a:chOff x="0" y="0"/>
          <a:chExt cx="0" cy="0"/>
        </a:xfrm>
      </p:grpSpPr>
      <p:sp>
        <p:nvSpPr>
          <p:cNvPr id="306" name="Google Shape;306;p20">
            <a:extLst>
              <a:ext uri="{FF2B5EF4-FFF2-40B4-BE49-F238E27FC236}">
                <a16:creationId xmlns:a16="http://schemas.microsoft.com/office/drawing/2014/main" id="{2C5AB87F-BAA6-4ADD-B1CC-9597776140E5}"/>
              </a:ext>
            </a:extLst>
          </p:cNvPr>
          <p:cNvSpPr txBox="1">
            <a:spLocks noGrp="1"/>
          </p:cNvSpPr>
          <p:nvPr>
            <p:ph type="title"/>
          </p:nvPr>
        </p:nvSpPr>
        <p:spPr>
          <a:xfrm>
            <a:off x="510198" y="2555096"/>
            <a:ext cx="11460600" cy="538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a:t>Join our breakout room session!</a:t>
            </a:r>
            <a:endParaRPr dirty="0"/>
          </a:p>
        </p:txBody>
      </p:sp>
    </p:spTree>
    <p:extLst>
      <p:ext uri="{BB962C8B-B14F-4D97-AF65-F5344CB8AC3E}">
        <p14:creationId xmlns:p14="http://schemas.microsoft.com/office/powerpoint/2010/main" val="240065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069D776F-B814-490C-3D6F-FEF77637D743}"/>
            </a:ext>
          </a:extLst>
        </p:cNvPr>
        <p:cNvGrpSpPr/>
        <p:nvPr/>
      </p:nvGrpSpPr>
      <p:grpSpPr>
        <a:xfrm>
          <a:off x="0" y="0"/>
          <a:ext cx="0" cy="0"/>
          <a:chOff x="0" y="0"/>
          <a:chExt cx="0" cy="0"/>
        </a:xfrm>
      </p:grpSpPr>
      <p:sp>
        <p:nvSpPr>
          <p:cNvPr id="306" name="Google Shape;306;p20">
            <a:extLst>
              <a:ext uri="{FF2B5EF4-FFF2-40B4-BE49-F238E27FC236}">
                <a16:creationId xmlns:a16="http://schemas.microsoft.com/office/drawing/2014/main" id="{DC341C0E-61BD-7A17-B507-6DF62C45880F}"/>
              </a:ext>
            </a:extLst>
          </p:cNvPr>
          <p:cNvSpPr txBox="1">
            <a:spLocks noGrp="1"/>
          </p:cNvSpPr>
          <p:nvPr>
            <p:ph type="title"/>
          </p:nvPr>
        </p:nvSpPr>
        <p:spPr>
          <a:xfrm>
            <a:off x="365700" y="1183496"/>
            <a:ext cx="11460600" cy="538800"/>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en-US" dirty="0"/>
              <a:t>Breakout room session – structure</a:t>
            </a:r>
            <a:endParaRPr dirty="0"/>
          </a:p>
        </p:txBody>
      </p:sp>
      <p:sp>
        <p:nvSpPr>
          <p:cNvPr id="2" name="Google Shape;305;p20">
            <a:extLst>
              <a:ext uri="{FF2B5EF4-FFF2-40B4-BE49-F238E27FC236}">
                <a16:creationId xmlns:a16="http://schemas.microsoft.com/office/drawing/2014/main" id="{15715DE3-CFF0-213C-1EA9-3AA3E5768353}"/>
              </a:ext>
            </a:extLst>
          </p:cNvPr>
          <p:cNvSpPr txBox="1">
            <a:spLocks noGrp="1"/>
          </p:cNvSpPr>
          <p:nvPr>
            <p:ph type="body" idx="1"/>
          </p:nvPr>
        </p:nvSpPr>
        <p:spPr>
          <a:xfrm>
            <a:off x="583350" y="1751321"/>
            <a:ext cx="10816800" cy="4524315"/>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t" anchorCtr="0">
            <a:spAutoFit/>
          </a:bodyPr>
          <a:lstStyle/>
          <a:p>
            <a:pPr marL="463550" lvl="0" indent="-342900" algn="l" rtl="0">
              <a:lnSpc>
                <a:spcPct val="140000"/>
              </a:lnSpc>
              <a:spcBef>
                <a:spcPts val="0"/>
              </a:spcBef>
              <a:spcAft>
                <a:spcPts val="0"/>
              </a:spcAft>
              <a:buSzPct val="100000"/>
              <a:buFont typeface="+mj-lt"/>
              <a:buAutoNum type="arabicPeriod"/>
            </a:pPr>
            <a:r>
              <a:rPr lang="fr-FR" sz="1400" dirty="0" err="1">
                <a:solidFill>
                  <a:srgbClr val="002060"/>
                </a:solidFill>
              </a:rPr>
              <a:t>Opening</a:t>
            </a:r>
            <a:r>
              <a:rPr lang="fr-FR" sz="1400" dirty="0">
                <a:solidFill>
                  <a:srgbClr val="002060"/>
                </a:solidFill>
              </a:rPr>
              <a:t> and framing </a:t>
            </a:r>
            <a:r>
              <a:rPr lang="fr-FR" sz="1400" b="0" dirty="0">
                <a:solidFill>
                  <a:srgbClr val="002060"/>
                </a:solidFill>
              </a:rPr>
              <a:t>– 5 minutes – Neus TIRADO / Florianne YVON (</a:t>
            </a:r>
            <a:r>
              <a:rPr lang="fr-FR" sz="1400" b="0" dirty="0" err="1">
                <a:solidFill>
                  <a:srgbClr val="002060"/>
                </a:solidFill>
              </a:rPr>
              <a:t>MedCities</a:t>
            </a:r>
            <a:r>
              <a:rPr lang="fr-FR" sz="1400" b="0" dirty="0">
                <a:solidFill>
                  <a:srgbClr val="002060"/>
                </a:solidFill>
              </a:rPr>
              <a:t>)</a:t>
            </a:r>
          </a:p>
          <a:p>
            <a:pPr marL="463550" indent="-342900">
              <a:lnSpc>
                <a:spcPct val="140000"/>
              </a:lnSpc>
              <a:buSzPct val="100000"/>
              <a:buFont typeface="+mj-lt"/>
              <a:buAutoNum type="arabicPeriod"/>
            </a:pPr>
            <a:r>
              <a:rPr lang="fr-FR" sz="1400" dirty="0">
                <a:solidFill>
                  <a:srgbClr val="002060"/>
                </a:solidFill>
              </a:rPr>
              <a:t>Short inputs </a:t>
            </a:r>
            <a:r>
              <a:rPr lang="fr-FR" sz="1400" dirty="0" err="1">
                <a:solidFill>
                  <a:srgbClr val="002060"/>
                </a:solidFill>
              </a:rPr>
              <a:t>from</a:t>
            </a:r>
            <a:r>
              <a:rPr lang="fr-FR" sz="1400" dirty="0">
                <a:solidFill>
                  <a:srgbClr val="002060"/>
                </a:solidFill>
              </a:rPr>
              <a:t> GP </a:t>
            </a:r>
            <a:r>
              <a:rPr lang="fr-FR" sz="1400" dirty="0" err="1">
                <a:solidFill>
                  <a:srgbClr val="002060"/>
                </a:solidFill>
              </a:rPr>
              <a:t>representatives</a:t>
            </a:r>
            <a:r>
              <a:rPr lang="fr-FR" sz="1400" dirty="0">
                <a:solidFill>
                  <a:srgbClr val="002060"/>
                </a:solidFill>
              </a:rPr>
              <a:t> </a:t>
            </a:r>
            <a:r>
              <a:rPr lang="fr-FR" sz="1400" b="0" dirty="0">
                <a:solidFill>
                  <a:srgbClr val="002060"/>
                </a:solidFill>
              </a:rPr>
              <a:t>– 15 minutes – </a:t>
            </a:r>
            <a:r>
              <a:rPr lang="fr-FR" sz="1400" b="0" dirty="0" err="1">
                <a:solidFill>
                  <a:srgbClr val="002060"/>
                </a:solidFill>
              </a:rPr>
              <a:t>Presentation</a:t>
            </a:r>
            <a:r>
              <a:rPr lang="fr-FR" sz="1400" b="0" dirty="0">
                <a:solidFill>
                  <a:srgbClr val="002060"/>
                </a:solidFill>
              </a:rPr>
              <a:t> of the platforms for solutions and </a:t>
            </a:r>
            <a:r>
              <a:rPr lang="fr-FR" sz="1400" b="0" dirty="0" err="1">
                <a:solidFill>
                  <a:srgbClr val="002060"/>
                </a:solidFill>
              </a:rPr>
              <a:t>policy</a:t>
            </a:r>
            <a:r>
              <a:rPr lang="fr-FR" sz="1400" b="0" dirty="0">
                <a:solidFill>
                  <a:srgbClr val="002060"/>
                </a:solidFill>
              </a:rPr>
              <a:t> instruments: </a:t>
            </a:r>
          </a:p>
          <a:p>
            <a:pPr marL="895350" lvl="1" indent="-317500">
              <a:lnSpc>
                <a:spcPct val="140000"/>
              </a:lnSpc>
              <a:buSzPts val="1700"/>
              <a:buFont typeface="Arial" panose="020B0604020202020204" pitchFamily="34" charset="0"/>
              <a:buChar char="•"/>
            </a:pPr>
            <a:r>
              <a:rPr lang="en-US" sz="1400" dirty="0">
                <a:solidFill>
                  <a:srgbClr val="002060"/>
                </a:solidFill>
                <a:latin typeface="Montserrat" panose="00000500000000000000" pitchFamily="2" charset="0"/>
              </a:rPr>
              <a:t>ETU Platform - 8 minutes – Magalí OUTTERS (EMEA)</a:t>
            </a:r>
          </a:p>
          <a:p>
            <a:pPr marL="895350" lvl="1" indent="-317500">
              <a:lnSpc>
                <a:spcPct val="140000"/>
              </a:lnSpc>
              <a:buSzPts val="1700"/>
              <a:buFont typeface="Arial" panose="020B0604020202020204" pitchFamily="34" charset="0"/>
              <a:buChar char="•"/>
            </a:pPr>
            <a:r>
              <a:rPr lang="en-US" sz="1400" dirty="0">
                <a:solidFill>
                  <a:srgbClr val="002060"/>
                </a:solidFill>
                <a:latin typeface="Montserrat" panose="00000500000000000000" pitchFamily="2" charset="0"/>
              </a:rPr>
              <a:t>EUCLID collaborative platform of policy-oriented solutions, notably available for stakeholders from the Southern shore of the Mediterranean - 7 minutes, Marina KOUTA (</a:t>
            </a:r>
            <a:r>
              <a:rPr lang="en-US" sz="1400" dirty="0" err="1">
                <a:solidFill>
                  <a:srgbClr val="002060"/>
                </a:solidFill>
                <a:latin typeface="Montserrat" panose="00000500000000000000" pitchFamily="2" charset="0"/>
              </a:rPr>
              <a:t>UPatras</a:t>
            </a:r>
            <a:r>
              <a:rPr lang="en-US" sz="1400" dirty="0">
                <a:solidFill>
                  <a:srgbClr val="002060"/>
                </a:solidFill>
                <a:latin typeface="Montserrat" panose="00000500000000000000" pitchFamily="2" charset="0"/>
              </a:rPr>
              <a:t>)</a:t>
            </a:r>
            <a:endParaRPr lang="en-US" sz="1400" b="1" dirty="0">
              <a:solidFill>
                <a:srgbClr val="002060"/>
              </a:solidFill>
              <a:latin typeface="Montserrat" panose="00000500000000000000" pitchFamily="2" charset="0"/>
            </a:endParaRPr>
          </a:p>
          <a:p>
            <a:pPr marL="442913" indent="-322263">
              <a:lnSpc>
                <a:spcPct val="140000"/>
              </a:lnSpc>
              <a:buSzPct val="100000"/>
              <a:buFont typeface="+mj-lt"/>
              <a:buAutoNum type="arabicPeriod"/>
            </a:pPr>
            <a:r>
              <a:rPr lang="fr-FR" sz="1400" dirty="0">
                <a:solidFill>
                  <a:srgbClr val="002060"/>
                </a:solidFill>
              </a:rPr>
              <a:t>Dynamic discussion </a:t>
            </a:r>
            <a:r>
              <a:rPr lang="fr-FR" sz="1400" b="0" dirty="0">
                <a:solidFill>
                  <a:srgbClr val="002060"/>
                </a:solidFill>
              </a:rPr>
              <a:t>– 30 minutes – Francesco FILIPPI &amp; Francesco MOLINARI (NUDGES TP), </a:t>
            </a:r>
            <a:r>
              <a:rPr lang="fr-FR" sz="1400" b="0" dirty="0" err="1">
                <a:solidFill>
                  <a:srgbClr val="002060"/>
                </a:solidFill>
              </a:rPr>
              <a:t>with</a:t>
            </a:r>
            <a:r>
              <a:rPr lang="fr-FR" sz="1400" b="0" dirty="0">
                <a:solidFill>
                  <a:srgbClr val="002060"/>
                </a:solidFill>
              </a:rPr>
              <a:t> the active participation of Streets for </a:t>
            </a:r>
            <a:r>
              <a:rPr lang="fr-FR" sz="1400" b="0" dirty="0" err="1">
                <a:solidFill>
                  <a:srgbClr val="002060"/>
                </a:solidFill>
              </a:rPr>
              <a:t>Citizens</a:t>
            </a:r>
            <a:r>
              <a:rPr lang="fr-FR" sz="1400" b="0" dirty="0">
                <a:solidFill>
                  <a:srgbClr val="002060"/>
                </a:solidFill>
              </a:rPr>
              <a:t> TP and CO2 </a:t>
            </a:r>
            <a:r>
              <a:rPr lang="fr-FR" sz="1400" b="0" dirty="0" err="1">
                <a:solidFill>
                  <a:srgbClr val="002060"/>
                </a:solidFill>
              </a:rPr>
              <a:t>Pacman</a:t>
            </a:r>
            <a:r>
              <a:rPr lang="fr-FR" sz="1400" b="0" dirty="0">
                <a:solidFill>
                  <a:srgbClr val="002060"/>
                </a:solidFill>
              </a:rPr>
              <a:t> TP </a:t>
            </a:r>
            <a:r>
              <a:rPr lang="fr-FR" sz="1400" b="0" dirty="0" err="1">
                <a:solidFill>
                  <a:srgbClr val="002060"/>
                </a:solidFill>
              </a:rPr>
              <a:t>from</a:t>
            </a:r>
            <a:r>
              <a:rPr lang="fr-FR" sz="1400" b="0" dirty="0">
                <a:solidFill>
                  <a:srgbClr val="002060"/>
                </a:solidFill>
              </a:rPr>
              <a:t> the audience. </a:t>
            </a:r>
          </a:p>
          <a:p>
            <a:pPr marL="895350" lvl="1" indent="-317500">
              <a:lnSpc>
                <a:spcPct val="140000"/>
              </a:lnSpc>
              <a:buSzPts val="1700"/>
              <a:buFont typeface="Arial" panose="020B0604020202020204" pitchFamily="34" charset="0"/>
              <a:buChar char="•"/>
            </a:pPr>
            <a:r>
              <a:rPr lang="fr-FR" sz="1400" dirty="0">
                <a:solidFill>
                  <a:srgbClr val="002060"/>
                </a:solidFill>
                <a:latin typeface="Montserrat" panose="00000500000000000000" pitchFamily="2" charset="0"/>
              </a:rPr>
              <a:t>Discussion </a:t>
            </a:r>
            <a:r>
              <a:rPr lang="fr-FR" sz="1400" dirty="0" err="1">
                <a:solidFill>
                  <a:srgbClr val="002060"/>
                </a:solidFill>
                <a:latin typeface="Montserrat" panose="00000500000000000000" pitchFamily="2" charset="0"/>
              </a:rPr>
              <a:t>around</a:t>
            </a:r>
            <a:r>
              <a:rPr lang="fr-FR" sz="1400" dirty="0">
                <a:solidFill>
                  <a:srgbClr val="002060"/>
                </a:solidFill>
                <a:latin typeface="Montserrat" panose="00000500000000000000" pitchFamily="2" charset="0"/>
              </a:rPr>
              <a:t> the </a:t>
            </a:r>
            <a:r>
              <a:rPr lang="fr-FR" sz="1400" dirty="0" err="1">
                <a:solidFill>
                  <a:srgbClr val="002060"/>
                </a:solidFill>
                <a:latin typeface="Montserrat" panose="00000500000000000000" pitchFamily="2" charset="0"/>
              </a:rPr>
              <a:t>achievements</a:t>
            </a:r>
            <a:r>
              <a:rPr lang="fr-FR" sz="1400" dirty="0">
                <a:solidFill>
                  <a:srgbClr val="002060"/>
                </a:solidFill>
                <a:latin typeface="Montserrat" panose="00000500000000000000" pitchFamily="2" charset="0"/>
              </a:rPr>
              <a:t> of the </a:t>
            </a:r>
            <a:r>
              <a:rPr lang="fr-FR" sz="1400" dirty="0" err="1">
                <a:solidFill>
                  <a:srgbClr val="002060"/>
                </a:solidFill>
                <a:latin typeface="Montserrat" panose="00000500000000000000" pitchFamily="2" charset="0"/>
              </a:rPr>
              <a:t>Nudges</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Thematic</a:t>
            </a:r>
            <a:r>
              <a:rPr lang="fr-FR" sz="1400" dirty="0">
                <a:solidFill>
                  <a:srgbClr val="002060"/>
                </a:solidFill>
                <a:latin typeface="Montserrat" panose="00000500000000000000" pitchFamily="2" charset="0"/>
              </a:rPr>
              <a:t> Project, at </a:t>
            </a:r>
            <a:r>
              <a:rPr lang="fr-FR" sz="1400" dirty="0" err="1">
                <a:solidFill>
                  <a:srgbClr val="002060"/>
                </a:solidFill>
                <a:latin typeface="Montserrat" panose="00000500000000000000" pitchFamily="2" charset="0"/>
              </a:rPr>
              <a:t>technical</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level</a:t>
            </a:r>
            <a:r>
              <a:rPr lang="fr-FR" sz="1400" dirty="0">
                <a:solidFill>
                  <a:srgbClr val="002060"/>
                </a:solidFill>
                <a:latin typeface="Montserrat" panose="00000500000000000000" pitchFamily="2" charset="0"/>
              </a:rPr>
              <a:t> and at </a:t>
            </a:r>
            <a:r>
              <a:rPr lang="fr-FR" sz="1400" dirty="0" err="1">
                <a:solidFill>
                  <a:srgbClr val="002060"/>
                </a:solidFill>
                <a:latin typeface="Montserrat" panose="00000500000000000000" pitchFamily="2" charset="0"/>
              </a:rPr>
              <a:t>policy</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level</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which</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could</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be</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adapted</a:t>
            </a:r>
            <a:r>
              <a:rPr lang="fr-FR" sz="1400" dirty="0">
                <a:solidFill>
                  <a:srgbClr val="002060"/>
                </a:solidFill>
                <a:latin typeface="Montserrat" panose="00000500000000000000" pitchFamily="2" charset="0"/>
              </a:rPr>
              <a:t> / </a:t>
            </a:r>
            <a:r>
              <a:rPr lang="fr-FR" sz="1400" dirty="0" err="1">
                <a:solidFill>
                  <a:srgbClr val="002060"/>
                </a:solidFill>
                <a:latin typeface="Montserrat" panose="00000500000000000000" pitchFamily="2" charset="0"/>
              </a:rPr>
              <a:t>replicated</a:t>
            </a:r>
            <a:r>
              <a:rPr lang="fr-FR" sz="1400" dirty="0">
                <a:solidFill>
                  <a:srgbClr val="002060"/>
                </a:solidFill>
                <a:latin typeface="Montserrat" panose="00000500000000000000" pitchFamily="2" charset="0"/>
              </a:rPr>
              <a:t> in the </a:t>
            </a:r>
            <a:r>
              <a:rPr lang="fr-FR" sz="1400" dirty="0" err="1">
                <a:solidFill>
                  <a:srgbClr val="002060"/>
                </a:solidFill>
                <a:latin typeface="Montserrat" panose="00000500000000000000" pitchFamily="2" charset="0"/>
              </a:rPr>
              <a:t>southern</a:t>
            </a:r>
            <a:r>
              <a:rPr lang="fr-FR" sz="1400" dirty="0">
                <a:solidFill>
                  <a:srgbClr val="002060"/>
                </a:solidFill>
                <a:latin typeface="Montserrat" panose="00000500000000000000" pitchFamily="2" charset="0"/>
              </a:rPr>
              <a:t> </a:t>
            </a:r>
            <a:r>
              <a:rPr lang="fr-FR" sz="1400" dirty="0" err="1">
                <a:solidFill>
                  <a:srgbClr val="002060"/>
                </a:solidFill>
                <a:latin typeface="Montserrat" panose="00000500000000000000" pitchFamily="2" charset="0"/>
              </a:rPr>
              <a:t>territories</a:t>
            </a:r>
            <a:r>
              <a:rPr lang="fr-FR" sz="1400" dirty="0">
                <a:solidFill>
                  <a:srgbClr val="002060"/>
                </a:solidFill>
                <a:latin typeface="Montserrat" panose="00000500000000000000" pitchFamily="2" charset="0"/>
              </a:rPr>
              <a:t> of the Med Area (</a:t>
            </a:r>
            <a:r>
              <a:rPr lang="fr-FR" sz="1400" i="1" dirty="0" err="1">
                <a:solidFill>
                  <a:srgbClr val="002060"/>
                </a:solidFill>
                <a:latin typeface="Montserrat" panose="00000500000000000000" pitchFamily="2" charset="0"/>
              </a:rPr>
              <a:t>Integrating</a:t>
            </a:r>
            <a:r>
              <a:rPr lang="fr-FR" sz="1400" i="1" dirty="0">
                <a:solidFill>
                  <a:srgbClr val="002060"/>
                </a:solidFill>
                <a:latin typeface="Montserrat" panose="00000500000000000000" pitchFamily="2" charset="0"/>
              </a:rPr>
              <a:t> "</a:t>
            </a:r>
            <a:r>
              <a:rPr lang="fr-FR" sz="1400" i="1" dirty="0" err="1">
                <a:solidFill>
                  <a:srgbClr val="002060"/>
                </a:solidFill>
                <a:latin typeface="Montserrat" panose="00000500000000000000" pitchFamily="2" charset="0"/>
              </a:rPr>
              <a:t>nudging</a:t>
            </a:r>
            <a:r>
              <a:rPr lang="fr-FR" sz="1400" i="1" dirty="0">
                <a:solidFill>
                  <a:srgbClr val="002060"/>
                </a:solidFill>
                <a:latin typeface="Montserrat" panose="00000500000000000000" pitchFamily="2" charset="0"/>
              </a:rPr>
              <a:t>" (</a:t>
            </a:r>
            <a:r>
              <a:rPr lang="fr-FR" sz="1400" i="1" dirty="0" err="1">
                <a:solidFill>
                  <a:srgbClr val="002060"/>
                </a:solidFill>
                <a:latin typeface="Montserrat" panose="00000500000000000000" pitchFamily="2" charset="0"/>
              </a:rPr>
              <a:t>behavioral</a:t>
            </a:r>
            <a:r>
              <a:rPr lang="fr-FR" sz="1400" i="1" dirty="0">
                <a:solidFill>
                  <a:srgbClr val="002060"/>
                </a:solidFill>
                <a:latin typeface="Montserrat" panose="00000500000000000000" pitchFamily="2" charset="0"/>
              </a:rPr>
              <a:t> change) </a:t>
            </a:r>
            <a:r>
              <a:rPr lang="fr-FR" sz="1400" i="1" dirty="0" err="1">
                <a:solidFill>
                  <a:srgbClr val="002060"/>
                </a:solidFill>
                <a:latin typeface="Montserrat" panose="00000500000000000000" pitchFamily="2" charset="0"/>
              </a:rPr>
              <a:t>strategies</a:t>
            </a:r>
            <a:r>
              <a:rPr lang="fr-FR" sz="1400" i="1" dirty="0">
                <a:solidFill>
                  <a:srgbClr val="002060"/>
                </a:solidFill>
                <a:latin typeface="Montserrat" panose="00000500000000000000" pitchFamily="2" charset="0"/>
              </a:rPr>
              <a:t> </a:t>
            </a:r>
            <a:r>
              <a:rPr lang="fr-FR" sz="1400" i="1" dirty="0" err="1">
                <a:solidFill>
                  <a:srgbClr val="002060"/>
                </a:solidFill>
                <a:latin typeface="Montserrat" panose="00000500000000000000" pitchFamily="2" charset="0"/>
              </a:rPr>
              <a:t>into</a:t>
            </a:r>
            <a:r>
              <a:rPr lang="fr-FR" sz="1400" i="1" dirty="0">
                <a:solidFill>
                  <a:srgbClr val="002060"/>
                </a:solidFill>
                <a:latin typeface="Montserrat" panose="00000500000000000000" pitchFamily="2" charset="0"/>
              </a:rPr>
              <a:t> the </a:t>
            </a:r>
            <a:r>
              <a:rPr lang="fr-FR" sz="1400" i="1" dirty="0" err="1">
                <a:solidFill>
                  <a:srgbClr val="002060"/>
                </a:solidFill>
                <a:latin typeface="Montserrat" panose="00000500000000000000" pitchFamily="2" charset="0"/>
              </a:rPr>
              <a:t>urban</a:t>
            </a:r>
            <a:r>
              <a:rPr lang="fr-FR" sz="1400" i="1" dirty="0">
                <a:solidFill>
                  <a:srgbClr val="002060"/>
                </a:solidFill>
                <a:latin typeface="Montserrat" panose="00000500000000000000" pitchFamily="2" charset="0"/>
              </a:rPr>
              <a:t> </a:t>
            </a:r>
            <a:r>
              <a:rPr lang="fr-FR" sz="1400" i="1" dirty="0" err="1">
                <a:solidFill>
                  <a:srgbClr val="002060"/>
                </a:solidFill>
                <a:latin typeface="Montserrat" panose="00000500000000000000" pitchFamily="2" charset="0"/>
              </a:rPr>
              <a:t>climate</a:t>
            </a:r>
            <a:r>
              <a:rPr lang="fr-FR" sz="1400" i="1" dirty="0">
                <a:solidFill>
                  <a:srgbClr val="002060"/>
                </a:solidFill>
                <a:latin typeface="Montserrat" panose="00000500000000000000" pitchFamily="2" charset="0"/>
              </a:rPr>
              <a:t> change mitigation and adaptation MED </a:t>
            </a:r>
            <a:r>
              <a:rPr lang="fr-FR" sz="1400" i="1" dirty="0" err="1">
                <a:solidFill>
                  <a:srgbClr val="002060"/>
                </a:solidFill>
                <a:latin typeface="Montserrat" panose="00000500000000000000" pitchFamily="2" charset="0"/>
              </a:rPr>
              <a:t>policies</a:t>
            </a:r>
            <a:r>
              <a:rPr lang="fr-FR" sz="1400" dirty="0">
                <a:solidFill>
                  <a:srgbClr val="002060"/>
                </a:solidFill>
                <a:latin typeface="Montserrat" panose="00000500000000000000" pitchFamily="2" charset="0"/>
              </a:rPr>
              <a:t>)</a:t>
            </a:r>
            <a:endParaRPr lang="fr-FR" sz="1400" b="0" dirty="0">
              <a:solidFill>
                <a:srgbClr val="002060"/>
              </a:solidFill>
            </a:endParaRPr>
          </a:p>
          <a:p>
            <a:pPr marL="442913" indent="-322263">
              <a:lnSpc>
                <a:spcPct val="140000"/>
              </a:lnSpc>
              <a:buSzPct val="100000"/>
              <a:buFont typeface="+mj-lt"/>
              <a:buAutoNum type="arabicPeriod"/>
            </a:pPr>
            <a:r>
              <a:rPr lang="fr-FR" sz="1400" dirty="0" err="1">
                <a:solidFill>
                  <a:srgbClr val="002060"/>
                </a:solidFill>
              </a:rPr>
              <a:t>Testimony</a:t>
            </a:r>
            <a:r>
              <a:rPr lang="fr-FR" sz="1400" dirty="0">
                <a:solidFill>
                  <a:srgbClr val="002060"/>
                </a:solidFill>
              </a:rPr>
              <a:t> </a:t>
            </a:r>
            <a:r>
              <a:rPr lang="fr-FR" sz="1400" dirty="0" err="1">
                <a:solidFill>
                  <a:srgbClr val="002060"/>
                </a:solidFill>
              </a:rPr>
              <a:t>from</a:t>
            </a:r>
            <a:r>
              <a:rPr lang="fr-FR" sz="1400" dirty="0">
                <a:solidFill>
                  <a:srgbClr val="002060"/>
                </a:solidFill>
              </a:rPr>
              <a:t> a </a:t>
            </a:r>
            <a:r>
              <a:rPr lang="fr-FR" sz="1400" dirty="0" err="1">
                <a:solidFill>
                  <a:srgbClr val="002060"/>
                </a:solidFill>
              </a:rPr>
              <a:t>Southern</a:t>
            </a:r>
            <a:r>
              <a:rPr lang="fr-FR" sz="1400" dirty="0">
                <a:solidFill>
                  <a:srgbClr val="002060"/>
                </a:solidFill>
              </a:rPr>
              <a:t> shore stakeholder </a:t>
            </a:r>
            <a:r>
              <a:rPr lang="fr-FR" sz="1400" b="0" dirty="0">
                <a:solidFill>
                  <a:srgbClr val="002060"/>
                </a:solidFill>
              </a:rPr>
              <a:t>– 5 minutes – Sid Ali HASNI (Energy Cities Algeria)</a:t>
            </a:r>
            <a:r>
              <a:rPr lang="en-US" sz="1400" b="0" kern="1200" dirty="0">
                <a:solidFill>
                  <a:srgbClr val="1F497D"/>
                </a:solidFill>
                <a:latin typeface="Montserrat" pitchFamily="2"/>
              </a:rPr>
              <a:t> </a:t>
            </a:r>
          </a:p>
          <a:p>
            <a:pPr marL="920750" lvl="1" indent="-342900">
              <a:lnSpc>
                <a:spcPct val="140000"/>
              </a:lnSpc>
              <a:buSzPts val="1700"/>
              <a:buFont typeface="Arial" panose="020B0604020202020204" pitchFamily="34" charset="0"/>
              <a:buChar char="•"/>
            </a:pPr>
            <a:r>
              <a:rPr lang="en-US" sz="1400" kern="1200" dirty="0">
                <a:solidFill>
                  <a:srgbClr val="002060"/>
                </a:solidFill>
                <a:latin typeface="Montserrat" pitchFamily="2"/>
              </a:rPr>
              <a:t>P</a:t>
            </a:r>
            <a:r>
              <a:rPr lang="en-US" sz="1400" b="0" kern="1200" dirty="0">
                <a:solidFill>
                  <a:srgbClr val="002060"/>
                </a:solidFill>
                <a:latin typeface="Montserrat" pitchFamily="2"/>
              </a:rPr>
              <a:t>roposal to develop a specific Institutional Policy Dialogue for Algerian municipalities on the topic of energy communities.</a:t>
            </a:r>
            <a:endParaRPr lang="fr-FR" sz="1400" b="0" dirty="0">
              <a:solidFill>
                <a:srgbClr val="002060"/>
              </a:solidFill>
            </a:endParaRPr>
          </a:p>
          <a:p>
            <a:pPr marL="463550" lvl="0" indent="-342900" algn="l" rtl="0">
              <a:lnSpc>
                <a:spcPct val="140000"/>
              </a:lnSpc>
              <a:spcBef>
                <a:spcPts val="0"/>
              </a:spcBef>
              <a:spcAft>
                <a:spcPts val="0"/>
              </a:spcAft>
              <a:buSzPct val="100000"/>
              <a:buFont typeface="+mj-lt"/>
              <a:buAutoNum type="arabicPeriod"/>
            </a:pPr>
            <a:r>
              <a:rPr lang="fr-FR" sz="1400" dirty="0">
                <a:solidFill>
                  <a:srgbClr val="002060"/>
                </a:solidFill>
              </a:rPr>
              <a:t>Wrap-up and key messages </a:t>
            </a:r>
            <a:r>
              <a:rPr lang="fr-FR" sz="1400" b="0" dirty="0">
                <a:solidFill>
                  <a:srgbClr val="002060"/>
                </a:solidFill>
              </a:rPr>
              <a:t>– 5 minutes – Bernard MASSABO (Nice Côte d’Azur Metropolis)</a:t>
            </a:r>
            <a:endParaRPr sz="1400" b="0" dirty="0">
              <a:solidFill>
                <a:srgbClr val="002060"/>
              </a:solidFill>
            </a:endParaRPr>
          </a:p>
        </p:txBody>
      </p:sp>
    </p:spTree>
    <p:extLst>
      <p:ext uri="{BB962C8B-B14F-4D97-AF65-F5344CB8AC3E}">
        <p14:creationId xmlns:p14="http://schemas.microsoft.com/office/powerpoint/2010/main" val="209509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C3F2617-1364-0855-8A57-EBD306414E9A}"/>
            </a:ext>
          </a:extLst>
        </p:cNvPr>
        <p:cNvGrpSpPr/>
        <p:nvPr/>
      </p:nvGrpSpPr>
      <p:grpSpPr>
        <a:xfrm>
          <a:off x="0" y="0"/>
          <a:ext cx="0" cy="0"/>
          <a:chOff x="0" y="0"/>
          <a:chExt cx="0" cy="0"/>
        </a:xfrm>
      </p:grpSpPr>
      <p:sp>
        <p:nvSpPr>
          <p:cNvPr id="101" name="Google Shape;101;p2">
            <a:extLst>
              <a:ext uri="{FF2B5EF4-FFF2-40B4-BE49-F238E27FC236}">
                <a16:creationId xmlns:a16="http://schemas.microsoft.com/office/drawing/2014/main" id="{48622053-C76B-00AC-57C5-EEB2B006E7BA}"/>
              </a:ext>
            </a:extLst>
          </p:cNvPr>
          <p:cNvSpPr txBox="1"/>
          <p:nvPr/>
        </p:nvSpPr>
        <p:spPr>
          <a:xfrm>
            <a:off x="5249925" y="5049304"/>
            <a:ext cx="578485" cy="1479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a:solidFill>
                  <a:srgbClr val="FFFFFF"/>
                </a:solidFill>
                <a:latin typeface="Calibri"/>
                <a:ea typeface="Calibri"/>
                <a:cs typeface="Calibri"/>
                <a:sym typeface="Calibri"/>
              </a:rPr>
              <a:t>COMMUNITY</a:t>
            </a:r>
            <a:endParaRPr sz="800" b="0" i="0" u="none" strike="noStrike" cap="none">
              <a:solidFill>
                <a:srgbClr val="000000"/>
              </a:solidFill>
              <a:latin typeface="Calibri"/>
              <a:ea typeface="Calibri"/>
              <a:cs typeface="Calibri"/>
              <a:sym typeface="Calibri"/>
            </a:endParaRPr>
          </a:p>
        </p:txBody>
      </p:sp>
      <p:sp>
        <p:nvSpPr>
          <p:cNvPr id="102" name="Google Shape;102;p2">
            <a:extLst>
              <a:ext uri="{FF2B5EF4-FFF2-40B4-BE49-F238E27FC236}">
                <a16:creationId xmlns:a16="http://schemas.microsoft.com/office/drawing/2014/main" id="{DE22FB10-F34B-8001-E645-419A092E37E3}"/>
              </a:ext>
            </a:extLst>
          </p:cNvPr>
          <p:cNvSpPr txBox="1"/>
          <p:nvPr/>
        </p:nvSpPr>
        <p:spPr>
          <a:xfrm>
            <a:off x="5365496" y="5033467"/>
            <a:ext cx="462915" cy="14859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a:solidFill>
                  <a:srgbClr val="FFFFFF"/>
                </a:solidFill>
                <a:latin typeface="Calibri"/>
                <a:ea typeface="Calibri"/>
                <a:cs typeface="Calibri"/>
                <a:sym typeface="Calibri"/>
              </a:rPr>
              <a:t>DIALOGUE</a:t>
            </a:r>
            <a:endParaRPr sz="800" b="0" i="0" u="none" strike="noStrike" cap="none">
              <a:solidFill>
                <a:srgbClr val="000000"/>
              </a:solidFill>
              <a:latin typeface="Calibri"/>
              <a:ea typeface="Calibri"/>
              <a:cs typeface="Calibri"/>
              <a:sym typeface="Calibri"/>
            </a:endParaRPr>
          </a:p>
        </p:txBody>
      </p:sp>
      <p:sp>
        <p:nvSpPr>
          <p:cNvPr id="112" name="Google Shape;112;p2">
            <a:extLst>
              <a:ext uri="{FF2B5EF4-FFF2-40B4-BE49-F238E27FC236}">
                <a16:creationId xmlns:a16="http://schemas.microsoft.com/office/drawing/2014/main" id="{657DCA9B-23CD-009D-10B2-620389998268}"/>
              </a:ext>
            </a:extLst>
          </p:cNvPr>
          <p:cNvSpPr txBox="1"/>
          <p:nvPr/>
        </p:nvSpPr>
        <p:spPr>
          <a:xfrm>
            <a:off x="7250938" y="5027371"/>
            <a:ext cx="578485" cy="1479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a:solidFill>
                  <a:srgbClr val="FFFFFF"/>
                </a:solidFill>
                <a:latin typeface="Calibri"/>
                <a:ea typeface="Calibri"/>
                <a:cs typeface="Calibri"/>
                <a:sym typeface="Calibri"/>
              </a:rPr>
              <a:t>COMMUNITY</a:t>
            </a:r>
            <a:endParaRPr sz="800" b="0" i="0" u="none" strike="noStrike" cap="none">
              <a:solidFill>
                <a:srgbClr val="000000"/>
              </a:solidFill>
              <a:latin typeface="Calibri"/>
              <a:ea typeface="Calibri"/>
              <a:cs typeface="Calibri"/>
              <a:sym typeface="Calibri"/>
            </a:endParaRPr>
          </a:p>
        </p:txBody>
      </p:sp>
      <p:sp>
        <p:nvSpPr>
          <p:cNvPr id="113" name="Google Shape;113;p2">
            <a:extLst>
              <a:ext uri="{FF2B5EF4-FFF2-40B4-BE49-F238E27FC236}">
                <a16:creationId xmlns:a16="http://schemas.microsoft.com/office/drawing/2014/main" id="{33C77BF3-F9D2-CB04-D717-F9C0C03910F2}"/>
              </a:ext>
            </a:extLst>
          </p:cNvPr>
          <p:cNvSpPr txBox="1"/>
          <p:nvPr/>
        </p:nvSpPr>
        <p:spPr>
          <a:xfrm>
            <a:off x="7933435" y="5033467"/>
            <a:ext cx="462915" cy="14859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a:solidFill>
                  <a:srgbClr val="FFFFFF"/>
                </a:solidFill>
                <a:latin typeface="Calibri"/>
                <a:ea typeface="Calibri"/>
                <a:cs typeface="Calibri"/>
                <a:sym typeface="Calibri"/>
              </a:rPr>
              <a:t>DIALOGUE</a:t>
            </a:r>
            <a:endParaRPr sz="800" b="0" i="0" u="none" strike="noStrike" cap="none">
              <a:solidFill>
                <a:srgbClr val="000000"/>
              </a:solidFill>
              <a:latin typeface="Calibri"/>
              <a:ea typeface="Calibri"/>
              <a:cs typeface="Calibri"/>
              <a:sym typeface="Calibri"/>
            </a:endParaRPr>
          </a:p>
        </p:txBody>
      </p:sp>
      <p:sp>
        <p:nvSpPr>
          <p:cNvPr id="124" name="Google Shape;124;p2">
            <a:extLst>
              <a:ext uri="{FF2B5EF4-FFF2-40B4-BE49-F238E27FC236}">
                <a16:creationId xmlns:a16="http://schemas.microsoft.com/office/drawing/2014/main" id="{FFA2A7A3-675E-D744-EBA8-35D4D6FF7638}"/>
              </a:ext>
            </a:extLst>
          </p:cNvPr>
          <p:cNvSpPr txBox="1"/>
          <p:nvPr/>
        </p:nvSpPr>
        <p:spPr>
          <a:xfrm>
            <a:off x="9818878" y="5027371"/>
            <a:ext cx="578485"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dirty="0">
                <a:solidFill>
                  <a:srgbClr val="FFFFFF"/>
                </a:solidFill>
                <a:latin typeface="Calibri"/>
                <a:ea typeface="Calibri"/>
                <a:cs typeface="Calibri"/>
                <a:sym typeface="Calibri"/>
              </a:rPr>
              <a:t>COMUNITY</a:t>
            </a:r>
            <a:endParaRPr sz="800" b="0" i="0" u="none" strike="noStrike" cap="none" dirty="0">
              <a:solidFill>
                <a:srgbClr val="000000"/>
              </a:solidFill>
              <a:latin typeface="Calibri"/>
              <a:ea typeface="Calibri"/>
              <a:cs typeface="Calibri"/>
              <a:sym typeface="Calibri"/>
            </a:endParaRPr>
          </a:p>
        </p:txBody>
      </p:sp>
      <p:sp>
        <p:nvSpPr>
          <p:cNvPr id="125" name="Google Shape;125;p2">
            <a:extLst>
              <a:ext uri="{FF2B5EF4-FFF2-40B4-BE49-F238E27FC236}">
                <a16:creationId xmlns:a16="http://schemas.microsoft.com/office/drawing/2014/main" id="{E9FB7734-0831-77F5-536E-1CA145E66FEA}"/>
              </a:ext>
            </a:extLst>
          </p:cNvPr>
          <p:cNvSpPr txBox="1"/>
          <p:nvPr/>
        </p:nvSpPr>
        <p:spPr>
          <a:xfrm>
            <a:off x="10501121" y="5033467"/>
            <a:ext cx="462915" cy="14859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800"/>
              <a:buFont typeface="Calibri"/>
              <a:buNone/>
            </a:pPr>
            <a:r>
              <a:rPr lang="en-US" sz="800" b="0" i="0" u="none" strike="noStrike" cap="none">
                <a:solidFill>
                  <a:srgbClr val="FFFFFF"/>
                </a:solidFill>
                <a:latin typeface="Calibri"/>
                <a:ea typeface="Calibri"/>
                <a:cs typeface="Calibri"/>
                <a:sym typeface="Calibri"/>
              </a:rPr>
              <a:t>DIALOGUE</a:t>
            </a:r>
            <a:endParaRPr sz="800" b="0" i="0" u="none" strike="noStrike" cap="none">
              <a:solidFill>
                <a:srgbClr val="000000"/>
              </a:solidFill>
              <a:latin typeface="Calibri"/>
              <a:ea typeface="Calibri"/>
              <a:cs typeface="Calibri"/>
              <a:sym typeface="Calibri"/>
            </a:endParaRPr>
          </a:p>
        </p:txBody>
      </p:sp>
      <p:sp>
        <p:nvSpPr>
          <p:cNvPr id="2" name="Google Shape;138;p4">
            <a:extLst>
              <a:ext uri="{FF2B5EF4-FFF2-40B4-BE49-F238E27FC236}">
                <a16:creationId xmlns:a16="http://schemas.microsoft.com/office/drawing/2014/main" id="{E89FFCA9-14BB-B255-9E00-5E39CCBD14B2}"/>
              </a:ext>
            </a:extLst>
          </p:cNvPr>
          <p:cNvSpPr txBox="1"/>
          <p:nvPr/>
        </p:nvSpPr>
        <p:spPr>
          <a:xfrm>
            <a:off x="160980" y="97814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mission in </a:t>
            </a:r>
            <a:r>
              <a:rPr lang="fr-FR" sz="3000" b="1" i="0" dirty="0" err="1">
                <a:solidFill>
                  <a:srgbClr val="00B388"/>
                </a:solidFill>
                <a:latin typeface="Montserrat"/>
                <a:ea typeface="Montserrat"/>
                <a:cs typeface="Montserrat"/>
                <a:sym typeface="Montserrat"/>
              </a:rPr>
              <a:t>summary</a:t>
            </a:r>
            <a:r>
              <a:rPr lang="fr-FR" sz="3000" b="1" i="0" dirty="0">
                <a:solidFill>
                  <a:srgbClr val="00B388"/>
                </a:solidFill>
                <a:latin typeface="Montserrat"/>
                <a:ea typeface="Montserrat"/>
                <a:cs typeface="Montserrat"/>
                <a:sym typeface="Montserrat"/>
              </a:rPr>
              <a:t> – </a:t>
            </a:r>
            <a:r>
              <a:rPr lang="fr-FR" sz="3000" b="1" i="0" dirty="0" err="1">
                <a:solidFill>
                  <a:srgbClr val="00B388"/>
                </a:solidFill>
                <a:latin typeface="Montserrat"/>
                <a:ea typeface="Montserrat"/>
                <a:cs typeface="Montserrat"/>
                <a:sym typeface="Montserrat"/>
              </a:rPr>
              <a:t>our</a:t>
            </a:r>
            <a:r>
              <a:rPr lang="fr-FR" sz="3000" b="1" i="0" dirty="0">
                <a:solidFill>
                  <a:srgbClr val="00B388"/>
                </a:solidFill>
                <a:latin typeface="Montserrat"/>
                <a:ea typeface="Montserrat"/>
                <a:cs typeface="Montserrat"/>
                <a:sym typeface="Montserrat"/>
              </a:rPr>
              <a:t> </a:t>
            </a:r>
            <a:r>
              <a:rPr lang="fr-FR" sz="3000" b="1" i="0" dirty="0" err="1">
                <a:solidFill>
                  <a:srgbClr val="00B388"/>
                </a:solidFill>
                <a:latin typeface="Montserrat"/>
                <a:ea typeface="Montserrat"/>
                <a:cs typeface="Montserrat"/>
                <a:sym typeface="Montserrat"/>
              </a:rPr>
              <a:t>results</a:t>
            </a:r>
            <a:r>
              <a:rPr lang="fr-FR" sz="3000" b="1" i="0" dirty="0">
                <a:solidFill>
                  <a:srgbClr val="00B388"/>
                </a:solidFill>
                <a:latin typeface="Montserrat"/>
                <a:ea typeface="Montserrat"/>
                <a:cs typeface="Montserrat"/>
                <a:sym typeface="Montserrat"/>
              </a:rPr>
              <a:t> in 2025</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graphicFrame>
        <p:nvGraphicFramePr>
          <p:cNvPr id="5" name="Tableau 4">
            <a:extLst>
              <a:ext uri="{FF2B5EF4-FFF2-40B4-BE49-F238E27FC236}">
                <a16:creationId xmlns:a16="http://schemas.microsoft.com/office/drawing/2014/main" id="{5593B7E8-296F-1CD8-BD89-2AF57101310C}"/>
              </a:ext>
            </a:extLst>
          </p:cNvPr>
          <p:cNvGraphicFramePr>
            <a:graphicFrameLocks noGrp="1"/>
          </p:cNvGraphicFramePr>
          <p:nvPr>
            <p:extLst>
              <p:ext uri="{D42A27DB-BD31-4B8C-83A1-F6EECF244321}">
                <p14:modId xmlns:p14="http://schemas.microsoft.com/office/powerpoint/2010/main" val="2008933628"/>
              </p:ext>
            </p:extLst>
          </p:nvPr>
        </p:nvGraphicFramePr>
        <p:xfrm>
          <a:off x="5986272" y="5049304"/>
          <a:ext cx="5640328" cy="1615440"/>
        </p:xfrm>
        <a:graphic>
          <a:graphicData uri="http://schemas.openxmlformats.org/drawingml/2006/table">
            <a:tbl>
              <a:tblPr firstRow="1" bandRow="1">
                <a:tableStyleId>{EF5BA3AF-9C9D-458B-B64E-B7D86EBE9187}</a:tableStyleId>
              </a:tblPr>
              <a:tblGrid>
                <a:gridCol w="2820164">
                  <a:extLst>
                    <a:ext uri="{9D8B030D-6E8A-4147-A177-3AD203B41FA5}">
                      <a16:colId xmlns:a16="http://schemas.microsoft.com/office/drawing/2014/main" val="1691535427"/>
                    </a:ext>
                  </a:extLst>
                </a:gridCol>
                <a:gridCol w="2820164">
                  <a:extLst>
                    <a:ext uri="{9D8B030D-6E8A-4147-A177-3AD203B41FA5}">
                      <a16:colId xmlns:a16="http://schemas.microsoft.com/office/drawing/2014/main" val="1846334369"/>
                    </a:ext>
                  </a:extLst>
                </a:gridCol>
              </a:tblGrid>
              <a:tr h="337516">
                <a:tc>
                  <a:txBody>
                    <a:bodyPr/>
                    <a:lstStyle/>
                    <a:p>
                      <a:r>
                        <a:rPr lang="fr-FR" sz="1800" b="1" dirty="0">
                          <a:solidFill>
                            <a:srgbClr val="002060"/>
                          </a:solidFill>
                          <a:latin typeface="Montserrat" panose="00000500000000000000" pitchFamily="2" charset="0"/>
                        </a:rPr>
                        <a:t>Key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a:solidFill>
                            <a:srgbClr val="002060"/>
                          </a:solidFill>
                          <a:latin typeface="Montserrat" panose="00000500000000000000" pitchFamily="2" charset="0"/>
                        </a:rPr>
                        <a:t>Key </a:t>
                      </a:r>
                      <a:r>
                        <a:rPr lang="fr-FR" sz="1800" b="1" dirty="0" err="1">
                          <a:solidFill>
                            <a:srgbClr val="002060"/>
                          </a:solidFill>
                          <a:latin typeface="Montserrat" panose="00000500000000000000" pitchFamily="2" charset="0"/>
                        </a:rPr>
                        <a:t>achievements</a:t>
                      </a:r>
                      <a:endParaRPr lang="fr-FR" sz="1800" b="1"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515678"/>
                  </a:ext>
                </a:extLst>
              </a:tr>
              <a:tr h="418950">
                <a:tc>
                  <a:txBody>
                    <a:bodyPr/>
                    <a:lstStyle/>
                    <a:p>
                      <a:r>
                        <a:rPr lang="en-US" sz="1400" b="0" i="0" u="none" strike="noStrike" cap="none" dirty="0">
                          <a:solidFill>
                            <a:srgbClr val="002060"/>
                          </a:solidFill>
                          <a:latin typeface="Montserrat" panose="00000500000000000000" pitchFamily="2" charset="0"/>
                          <a:ea typeface="Calibri"/>
                          <a:cs typeface="Calibri"/>
                          <a:sym typeface="Arial"/>
                        </a:rPr>
                        <a:t>Building the community and amplifying the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err="1">
                          <a:solidFill>
                            <a:srgbClr val="002060"/>
                          </a:solidFill>
                          <a:latin typeface="Montserrat" panose="00000500000000000000" pitchFamily="2" charset="0"/>
                        </a:rPr>
                        <a:t>Analyzing</a:t>
                      </a:r>
                      <a:r>
                        <a:rPr lang="fr-FR" dirty="0">
                          <a:solidFill>
                            <a:srgbClr val="002060"/>
                          </a:solidFill>
                          <a:latin typeface="Montserrat" panose="00000500000000000000" pitchFamily="2" charset="0"/>
                        </a:rPr>
                        <a:t> the </a:t>
                      </a:r>
                      <a:r>
                        <a:rPr lang="fr-FR" dirty="0" err="1">
                          <a:solidFill>
                            <a:srgbClr val="002060"/>
                          </a:solidFill>
                          <a:latin typeface="Montserrat" panose="00000500000000000000" pitchFamily="2" charset="0"/>
                        </a:rPr>
                        <a:t>transferrability</a:t>
                      </a:r>
                      <a:r>
                        <a:rPr lang="fr-FR" dirty="0">
                          <a:solidFill>
                            <a:srgbClr val="002060"/>
                          </a:solidFill>
                          <a:latin typeface="Montserrat" panose="00000500000000000000" pitchFamily="2" charset="0"/>
                        </a:rPr>
                        <a:t> of the TP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5867"/>
                  </a:ext>
                </a:extLst>
              </a:tr>
              <a:tr h="7038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rgbClr val="002060"/>
                          </a:solidFill>
                          <a:latin typeface="Montserrat" panose="00000500000000000000" pitchFamily="2" charset="0"/>
                        </a:rPr>
                        <a:t>Amplification of </a:t>
                      </a:r>
                      <a:r>
                        <a:rPr lang="fr-FR" dirty="0" err="1">
                          <a:solidFill>
                            <a:srgbClr val="002060"/>
                          </a:solidFill>
                          <a:latin typeface="Montserrat" panose="00000500000000000000" pitchFamily="2" charset="0"/>
                        </a:rPr>
                        <a:t>policy</a:t>
                      </a:r>
                      <a:r>
                        <a:rPr lang="fr-FR" dirty="0">
                          <a:solidFill>
                            <a:srgbClr val="002060"/>
                          </a:solidFill>
                          <a:latin typeface="Montserrat" panose="00000500000000000000" pitchFamily="2" charset="0"/>
                        </a:rPr>
                        <a:t> instruments </a:t>
                      </a:r>
                    </a:p>
                    <a:p>
                      <a:endParaRPr lang="fr-FR"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FR" dirty="0">
                          <a:solidFill>
                            <a:srgbClr val="002060"/>
                          </a:solidFill>
                          <a:latin typeface="Montserrat" panose="00000500000000000000" pitchFamily="2" charset="0"/>
                        </a:rPr>
                        <a:t>9 </a:t>
                      </a:r>
                      <a:r>
                        <a:rPr lang="fr-FR" dirty="0" err="1">
                          <a:solidFill>
                            <a:srgbClr val="002060"/>
                          </a:solidFill>
                          <a:latin typeface="Montserrat" panose="00000500000000000000" pitchFamily="2" charset="0"/>
                        </a:rPr>
                        <a:t>policy</a:t>
                      </a:r>
                      <a:r>
                        <a:rPr lang="fr-FR" dirty="0">
                          <a:solidFill>
                            <a:srgbClr val="002060"/>
                          </a:solidFill>
                          <a:latin typeface="Montserrat" panose="00000500000000000000" pitchFamily="2" charset="0"/>
                        </a:rPr>
                        <a:t> instruments </a:t>
                      </a:r>
                      <a:r>
                        <a:rPr lang="fr-FR" dirty="0" err="1">
                          <a:solidFill>
                            <a:srgbClr val="002060"/>
                          </a:solidFill>
                          <a:latin typeface="Montserrat" panose="00000500000000000000" pitchFamily="2" charset="0"/>
                        </a:rPr>
                        <a:t>presented</a:t>
                      </a:r>
                      <a:r>
                        <a:rPr lang="fr-FR" dirty="0">
                          <a:solidFill>
                            <a:srgbClr val="002060"/>
                          </a:solidFill>
                          <a:latin typeface="Montserrat" panose="00000500000000000000" pitchFamily="2" charset="0"/>
                        </a:rPr>
                        <a:t> </a:t>
                      </a:r>
                      <a:r>
                        <a:rPr lang="fr-FR" dirty="0" err="1">
                          <a:solidFill>
                            <a:srgbClr val="002060"/>
                          </a:solidFill>
                          <a:latin typeface="Montserrat" panose="00000500000000000000" pitchFamily="2" charset="0"/>
                        </a:rPr>
                        <a:t>with</a:t>
                      </a:r>
                      <a:r>
                        <a:rPr lang="fr-FR" dirty="0">
                          <a:solidFill>
                            <a:srgbClr val="002060"/>
                          </a:solidFill>
                          <a:latin typeface="Montserrat" panose="00000500000000000000" pitchFamily="2" charset="0"/>
                        </a:rPr>
                        <a:t> identification of </a:t>
                      </a:r>
                      <a:r>
                        <a:rPr lang="fr-FR" dirty="0" err="1">
                          <a:solidFill>
                            <a:srgbClr val="002060"/>
                          </a:solidFill>
                          <a:latin typeface="Montserrat" panose="00000500000000000000" pitchFamily="2" charset="0"/>
                        </a:rPr>
                        <a:t>takers</a:t>
                      </a:r>
                      <a:endParaRPr lang="fr-FR" dirty="0">
                        <a:solidFill>
                          <a:srgbClr val="002060"/>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305351"/>
                  </a:ext>
                </a:extLst>
              </a:tr>
            </a:tbl>
          </a:graphicData>
        </a:graphic>
      </p:graphicFrame>
      <p:sp>
        <p:nvSpPr>
          <p:cNvPr id="8" name="Rectangle 7">
            <a:extLst>
              <a:ext uri="{FF2B5EF4-FFF2-40B4-BE49-F238E27FC236}">
                <a16:creationId xmlns:a16="http://schemas.microsoft.com/office/drawing/2014/main" id="{40A92A2B-5156-67EA-89CC-1BB947C86386}"/>
              </a:ext>
            </a:extLst>
          </p:cNvPr>
          <p:cNvSpPr/>
          <p:nvPr/>
        </p:nvSpPr>
        <p:spPr>
          <a:xfrm>
            <a:off x="5986272" y="1494503"/>
            <a:ext cx="5640328" cy="3451122"/>
          </a:xfrm>
          <a:prstGeom prst="rect">
            <a:avLst/>
          </a:prstGeom>
          <a:ln>
            <a:solidFill>
              <a:srgbClr val="00B388"/>
            </a:solidFill>
          </a:ln>
        </p:spPr>
        <p:style>
          <a:lnRef idx="2">
            <a:schemeClr val="dk1"/>
          </a:lnRef>
          <a:fillRef idx="1">
            <a:schemeClr val="lt1"/>
          </a:fillRef>
          <a:effectRef idx="0">
            <a:schemeClr val="dk1"/>
          </a:effectRef>
          <a:fontRef idx="minor">
            <a:schemeClr val="dk1"/>
          </a:fontRef>
        </p:style>
        <p:txBody>
          <a:bodyPr rtlCol="0" anchor="ctr"/>
          <a:lstStyle/>
          <a:p>
            <a:pPr marL="342900" lvl="0" indent="-342900">
              <a:buFont typeface="Arial" panose="020B0604020202020204" pitchFamily="34" charset="0"/>
              <a:buChar char="•"/>
            </a:pPr>
            <a:endParaRPr lang="en-US" sz="1600" dirty="0">
              <a:solidFill>
                <a:srgbClr val="002060"/>
              </a:solidFill>
              <a:latin typeface="Montserrat" panose="00000500000000000000" pitchFamily="2" charset="0"/>
            </a:endParaRPr>
          </a:p>
          <a:p>
            <a:pPr marL="342900" lvl="0" indent="-342900">
              <a:buFont typeface="Arial" panose="020B0604020202020204" pitchFamily="34" charset="0"/>
              <a:buChar char="•"/>
            </a:pPr>
            <a:r>
              <a:rPr lang="en-US" dirty="0">
                <a:solidFill>
                  <a:srgbClr val="002060"/>
                </a:solidFill>
                <a:latin typeface="Montserrat" panose="00000500000000000000" pitchFamily="2" charset="0"/>
              </a:rPr>
              <a:t>25 Thematic / Strategic Projects divided into 5 thematics</a:t>
            </a:r>
            <a:r>
              <a:rPr lang="sl-SI" dirty="0">
                <a:solidFill>
                  <a:srgbClr val="002060"/>
                </a:solidFill>
                <a:latin typeface="Montserrat" panose="00000500000000000000" pitchFamily="2" charset="0"/>
              </a:rPr>
              <a:t>  </a:t>
            </a:r>
            <a:r>
              <a:rPr lang="sl-SI" dirty="0" err="1">
                <a:solidFill>
                  <a:srgbClr val="002060"/>
                </a:solidFill>
                <a:latin typeface="Montserrat" panose="00000500000000000000" pitchFamily="2" charset="0"/>
              </a:rPr>
              <a:t>working</a:t>
            </a:r>
            <a:r>
              <a:rPr lang="sl-SI" dirty="0">
                <a:solidFill>
                  <a:srgbClr val="002060"/>
                </a:solidFill>
                <a:latin typeface="Montserrat" panose="00000500000000000000" pitchFamily="2" charset="0"/>
              </a:rPr>
              <a:t> </a:t>
            </a:r>
            <a:r>
              <a:rPr lang="sl-SI" dirty="0" err="1">
                <a:solidFill>
                  <a:srgbClr val="002060"/>
                </a:solidFill>
                <a:latin typeface="Montserrat" panose="00000500000000000000" pitchFamily="2" charset="0"/>
              </a:rPr>
              <a:t>groups</a:t>
            </a:r>
            <a:endParaRPr lang="en-US" dirty="0">
              <a:solidFill>
                <a:srgbClr val="002060"/>
              </a:solidFill>
              <a:latin typeface="Montserrat" panose="00000500000000000000" pitchFamily="2" charset="0"/>
            </a:endParaRPr>
          </a:p>
          <a:p>
            <a:pPr marL="342900" lvl="0" indent="-342900">
              <a:buFont typeface="Arial" panose="020B0604020202020204" pitchFamily="34" charset="0"/>
              <a:buChar char="•"/>
            </a:pPr>
            <a:r>
              <a:rPr lang="sl-SI" dirty="0">
                <a:solidFill>
                  <a:srgbClr val="002060"/>
                </a:solidFill>
                <a:latin typeface="Montserrat" panose="00000500000000000000" pitchFamily="2" charset="0"/>
              </a:rPr>
              <a:t>1 in-live and  2 </a:t>
            </a:r>
            <a:r>
              <a:rPr lang="en-US" dirty="0">
                <a:solidFill>
                  <a:srgbClr val="002060"/>
                </a:solidFill>
                <a:latin typeface="Montserrat" panose="00000500000000000000" pitchFamily="2" charset="0"/>
              </a:rPr>
              <a:t>Online Thematic Working Group sessions</a:t>
            </a:r>
            <a:endParaRPr lang="sl-SI" dirty="0">
              <a:solidFill>
                <a:srgbClr val="002060"/>
              </a:solidFill>
              <a:latin typeface="Montserrat" panose="00000500000000000000" pitchFamily="2" charset="0"/>
            </a:endParaRPr>
          </a:p>
          <a:p>
            <a:pPr marL="342900" lvl="0" indent="-342900">
              <a:buFont typeface="Arial" panose="020B0604020202020204" pitchFamily="34" charset="0"/>
              <a:buChar char="•"/>
            </a:pPr>
            <a:r>
              <a:rPr lang="sl-SI" dirty="0">
                <a:solidFill>
                  <a:srgbClr val="002060"/>
                </a:solidFill>
                <a:latin typeface="Montserrat" panose="00000500000000000000" pitchFamily="2" charset="0"/>
              </a:rPr>
              <a:t>8 Territorial </a:t>
            </a:r>
            <a:r>
              <a:rPr lang="fr-FR" dirty="0">
                <a:solidFill>
                  <a:srgbClr val="002060"/>
                </a:solidFill>
                <a:latin typeface="Montserrat" panose="00000500000000000000" pitchFamily="2" charset="0"/>
              </a:rPr>
              <a:t>A</a:t>
            </a:r>
            <a:r>
              <a:rPr lang="sl-SI" dirty="0">
                <a:solidFill>
                  <a:srgbClr val="002060"/>
                </a:solidFill>
                <a:latin typeface="Montserrat" panose="00000500000000000000" pitchFamily="2" charset="0"/>
              </a:rPr>
              <a:t>ntennas live events in MED area</a:t>
            </a:r>
            <a:endParaRPr lang="en-US" dirty="0">
              <a:solidFill>
                <a:srgbClr val="002060"/>
              </a:solidFill>
              <a:latin typeface="Montserrat" panose="00000500000000000000" pitchFamily="2" charset="0"/>
            </a:endParaRPr>
          </a:p>
          <a:p>
            <a:pPr marL="342900" indent="-342900">
              <a:buFont typeface="Arial" panose="020B0604020202020204" pitchFamily="34" charset="0"/>
              <a:buChar char="•"/>
            </a:pPr>
            <a:r>
              <a:rPr lang="en-US" dirty="0">
                <a:solidFill>
                  <a:srgbClr val="002060"/>
                </a:solidFill>
                <a:latin typeface="Montserrat" panose="00000500000000000000" pitchFamily="2" charset="0"/>
              </a:rPr>
              <a:t>1 Thematic Community event</a:t>
            </a:r>
          </a:p>
          <a:p>
            <a:pPr marL="342900" indent="-342900">
              <a:buFont typeface="Arial" panose="020B0604020202020204" pitchFamily="34" charset="0"/>
              <a:buChar char="•"/>
            </a:pPr>
            <a:r>
              <a:rPr lang="sl-SI" dirty="0" err="1">
                <a:solidFill>
                  <a:srgbClr val="002060"/>
                </a:solidFill>
                <a:latin typeface="Montserrat" panose="00000500000000000000" pitchFamily="2" charset="0"/>
              </a:rPr>
              <a:t>Participation</a:t>
            </a:r>
            <a:r>
              <a:rPr lang="sl-SI" dirty="0">
                <a:solidFill>
                  <a:srgbClr val="002060"/>
                </a:solidFill>
                <a:latin typeface="Montserrat" panose="00000500000000000000" pitchFamily="2" charset="0"/>
              </a:rPr>
              <a:t> at  </a:t>
            </a:r>
            <a:r>
              <a:rPr lang="en-US" dirty="0">
                <a:solidFill>
                  <a:srgbClr val="002060"/>
                </a:solidFill>
                <a:latin typeface="Montserrat" panose="00000500000000000000" pitchFamily="2" charset="0"/>
              </a:rPr>
              <a:t>European Sustainable Energy Week (EUSEW)</a:t>
            </a:r>
            <a:r>
              <a:rPr lang="sl-SI" dirty="0">
                <a:solidFill>
                  <a:srgbClr val="002060"/>
                </a:solidFill>
                <a:latin typeface="Montserrat" panose="00000500000000000000" pitchFamily="2" charset="0"/>
              </a:rPr>
              <a:t> and  </a:t>
            </a:r>
            <a:r>
              <a:rPr lang="en-US" dirty="0">
                <a:solidFill>
                  <a:srgbClr val="002060"/>
                </a:solidFill>
                <a:latin typeface="Montserrat" panose="00000500000000000000" pitchFamily="2" charset="0"/>
              </a:rPr>
              <a:t>European Week of Regions and Cities</a:t>
            </a:r>
            <a:r>
              <a:rPr lang="sl-SI" dirty="0">
                <a:solidFill>
                  <a:srgbClr val="002060"/>
                </a:solidFill>
                <a:latin typeface="Montserrat" panose="00000500000000000000" pitchFamily="2" charset="0"/>
              </a:rPr>
              <a:t> with presenta</a:t>
            </a:r>
            <a:r>
              <a:rPr lang="fr-FR" dirty="0">
                <a:solidFill>
                  <a:srgbClr val="002060"/>
                </a:solidFill>
                <a:latin typeface="Montserrat" panose="00000500000000000000" pitchFamily="2" charset="0"/>
              </a:rPr>
              <a:t>t</a:t>
            </a:r>
            <a:r>
              <a:rPr lang="sl-SI" dirty="0">
                <a:solidFill>
                  <a:srgbClr val="002060"/>
                </a:solidFill>
                <a:latin typeface="Montserrat" panose="00000500000000000000" pitchFamily="2" charset="0"/>
              </a:rPr>
              <a:t>ion of solutions from thematic projects.</a:t>
            </a:r>
            <a:endParaRPr lang="en-US" dirty="0">
              <a:solidFill>
                <a:srgbClr val="002060"/>
              </a:solidFill>
              <a:latin typeface="Montserrat" panose="00000500000000000000" pitchFamily="2" charset="0"/>
            </a:endParaRPr>
          </a:p>
          <a:p>
            <a:pPr marL="342900" indent="-342900">
              <a:buFont typeface="Arial" panose="020B0604020202020204" pitchFamily="34" charset="0"/>
              <a:buChar char="•"/>
            </a:pPr>
            <a:r>
              <a:rPr lang="en-US" dirty="0">
                <a:solidFill>
                  <a:srgbClr val="002060"/>
                </a:solidFill>
                <a:latin typeface="Montserrat" panose="00000500000000000000" pitchFamily="2" charset="0"/>
              </a:rPr>
              <a:t>1 institutional Policy Dialogue (implemented in the frame of the EUCLID Policy Hub) with the support of Euro-Mediterranean stakeholders (Core Group members)</a:t>
            </a:r>
          </a:p>
          <a:p>
            <a:pPr marL="342900" indent="-342900">
              <a:buFont typeface="Arial" panose="020B0604020202020204" pitchFamily="34" charset="0"/>
              <a:buChar char="•"/>
            </a:pPr>
            <a:r>
              <a:rPr lang="en-US" dirty="0">
                <a:solidFill>
                  <a:srgbClr val="002060"/>
                </a:solidFill>
                <a:latin typeface="Montserrat" panose="00000500000000000000" pitchFamily="2" charset="0"/>
              </a:rPr>
              <a:t>4 Policy briefs</a:t>
            </a:r>
          </a:p>
          <a:p>
            <a:pPr marL="342900" indent="-342900">
              <a:buFont typeface="Arial" panose="020B0604020202020204" pitchFamily="34" charset="0"/>
              <a:buChar char="•"/>
            </a:pPr>
            <a:r>
              <a:rPr lang="en-US" dirty="0">
                <a:solidFill>
                  <a:srgbClr val="002060"/>
                </a:solidFill>
                <a:latin typeface="Montserrat" panose="00000500000000000000" pitchFamily="2" charset="0"/>
              </a:rPr>
              <a:t>1 EUCLID collaborative platform of policy-oriented solutions, notably available for stakeholders from the Southern shore of the Mediterranean</a:t>
            </a:r>
          </a:p>
          <a:p>
            <a:endParaRPr lang="fr-FR" dirty="0"/>
          </a:p>
        </p:txBody>
      </p:sp>
      <p:sp>
        <p:nvSpPr>
          <p:cNvPr id="12" name="Ellipse 11">
            <a:extLst>
              <a:ext uri="{FF2B5EF4-FFF2-40B4-BE49-F238E27FC236}">
                <a16:creationId xmlns:a16="http://schemas.microsoft.com/office/drawing/2014/main" id="{77E6324B-9CFF-C2C2-591D-3971B07C5F89}"/>
              </a:ext>
            </a:extLst>
          </p:cNvPr>
          <p:cNvSpPr/>
          <p:nvPr/>
        </p:nvSpPr>
        <p:spPr>
          <a:xfrm>
            <a:off x="1686220" y="2655130"/>
            <a:ext cx="2425959" cy="2394174"/>
          </a:xfrm>
          <a:prstGeom prst="ellipse">
            <a:avLst/>
          </a:prstGeom>
          <a:solidFill>
            <a:schemeClr val="bg1"/>
          </a:solidFill>
          <a:ln>
            <a:solidFill>
              <a:srgbClr val="00A68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800" b="1" dirty="0">
                <a:solidFill>
                  <a:srgbClr val="00A682"/>
                </a:solidFill>
                <a:latin typeface="Montserrat" panose="00000500000000000000" pitchFamily="2" charset="0"/>
              </a:rPr>
              <a:t>Green Living Areas Mission</a:t>
            </a:r>
          </a:p>
        </p:txBody>
      </p:sp>
      <p:sp>
        <p:nvSpPr>
          <p:cNvPr id="23" name="ZoneTexte 22">
            <a:extLst>
              <a:ext uri="{FF2B5EF4-FFF2-40B4-BE49-F238E27FC236}">
                <a16:creationId xmlns:a16="http://schemas.microsoft.com/office/drawing/2014/main" id="{CE55E657-020A-EB60-480E-6DB9AC5322D7}"/>
              </a:ext>
            </a:extLst>
          </p:cNvPr>
          <p:cNvSpPr txBox="1"/>
          <p:nvPr/>
        </p:nvSpPr>
        <p:spPr>
          <a:xfrm>
            <a:off x="1715049" y="5123281"/>
            <a:ext cx="2489784" cy="523220"/>
          </a:xfrm>
          <a:prstGeom prst="rect">
            <a:avLst/>
          </a:prstGeom>
          <a:noFill/>
        </p:spPr>
        <p:txBody>
          <a:bodyPr wrap="none" rtlCol="0">
            <a:spAutoFit/>
          </a:bodyPr>
          <a:lstStyle/>
          <a:p>
            <a:pPr algn="ctr"/>
            <a:r>
              <a:rPr lang="fr-FR" b="1" dirty="0">
                <a:solidFill>
                  <a:srgbClr val="002060"/>
                </a:solidFill>
                <a:latin typeface="Montserrat" panose="00000500000000000000" pitchFamily="2" charset="0"/>
              </a:rPr>
              <a:t>Key Euro-</a:t>
            </a:r>
            <a:r>
              <a:rPr lang="fr-FR" b="1" dirty="0" err="1">
                <a:solidFill>
                  <a:srgbClr val="002060"/>
                </a:solidFill>
                <a:latin typeface="Montserrat" panose="00000500000000000000" pitchFamily="2" charset="0"/>
              </a:rPr>
              <a:t>Mediterranean</a:t>
            </a:r>
            <a:endParaRPr lang="fr-FR" b="1" dirty="0">
              <a:solidFill>
                <a:srgbClr val="002060"/>
              </a:solidFill>
              <a:latin typeface="Montserrat" panose="00000500000000000000" pitchFamily="2" charset="0"/>
            </a:endParaRPr>
          </a:p>
          <a:p>
            <a:pPr algn="ctr"/>
            <a:r>
              <a:rPr lang="fr-FR" b="1" dirty="0">
                <a:solidFill>
                  <a:srgbClr val="002060"/>
                </a:solidFill>
                <a:latin typeface="Montserrat" panose="00000500000000000000" pitchFamily="2" charset="0"/>
              </a:rPr>
              <a:t>Stakeholders</a:t>
            </a:r>
          </a:p>
        </p:txBody>
      </p:sp>
      <p:sp>
        <p:nvSpPr>
          <p:cNvPr id="25" name="ZoneTexte 24">
            <a:extLst>
              <a:ext uri="{FF2B5EF4-FFF2-40B4-BE49-F238E27FC236}">
                <a16:creationId xmlns:a16="http://schemas.microsoft.com/office/drawing/2014/main" id="{B98A3001-9F19-A549-8089-759CC1A24FD6}"/>
              </a:ext>
            </a:extLst>
          </p:cNvPr>
          <p:cNvSpPr txBox="1"/>
          <p:nvPr/>
        </p:nvSpPr>
        <p:spPr>
          <a:xfrm>
            <a:off x="565400" y="3633847"/>
            <a:ext cx="1120820" cy="523220"/>
          </a:xfrm>
          <a:prstGeom prst="rect">
            <a:avLst/>
          </a:prstGeom>
          <a:noFill/>
        </p:spPr>
        <p:txBody>
          <a:bodyPr wrap="none" rtlCol="0">
            <a:spAutoFit/>
          </a:bodyPr>
          <a:lstStyle/>
          <a:p>
            <a:pPr algn="ctr"/>
            <a:r>
              <a:rPr lang="fr-FR" b="1" dirty="0" err="1">
                <a:solidFill>
                  <a:srgbClr val="002060"/>
                </a:solidFill>
                <a:latin typeface="Montserrat" panose="00000500000000000000" pitchFamily="2" charset="0"/>
              </a:rPr>
              <a:t>Thematic</a:t>
            </a:r>
            <a:r>
              <a:rPr lang="fr-FR" b="1" dirty="0">
                <a:solidFill>
                  <a:srgbClr val="002060"/>
                </a:solidFill>
                <a:latin typeface="Montserrat" panose="00000500000000000000" pitchFamily="2" charset="0"/>
              </a:rPr>
              <a:t> </a:t>
            </a:r>
          </a:p>
          <a:p>
            <a:pPr algn="ctr"/>
            <a:r>
              <a:rPr lang="fr-FR" b="1" dirty="0">
                <a:solidFill>
                  <a:srgbClr val="002060"/>
                </a:solidFill>
                <a:latin typeface="Montserrat" panose="00000500000000000000" pitchFamily="2" charset="0"/>
              </a:rPr>
              <a:t>Projects</a:t>
            </a:r>
          </a:p>
        </p:txBody>
      </p:sp>
      <p:sp>
        <p:nvSpPr>
          <p:cNvPr id="27" name="ZoneTexte 26">
            <a:extLst>
              <a:ext uri="{FF2B5EF4-FFF2-40B4-BE49-F238E27FC236}">
                <a16:creationId xmlns:a16="http://schemas.microsoft.com/office/drawing/2014/main" id="{C75FD9B7-8364-1658-0D0E-20754120A5FF}"/>
              </a:ext>
            </a:extLst>
          </p:cNvPr>
          <p:cNvSpPr txBox="1"/>
          <p:nvPr/>
        </p:nvSpPr>
        <p:spPr>
          <a:xfrm>
            <a:off x="4104690" y="3633847"/>
            <a:ext cx="1268296" cy="523220"/>
          </a:xfrm>
          <a:prstGeom prst="rect">
            <a:avLst/>
          </a:prstGeom>
          <a:noFill/>
        </p:spPr>
        <p:txBody>
          <a:bodyPr wrap="none" rtlCol="0">
            <a:spAutoFit/>
          </a:bodyPr>
          <a:lstStyle/>
          <a:p>
            <a:pPr algn="ctr"/>
            <a:r>
              <a:rPr lang="fr-FR" b="1" dirty="0">
                <a:solidFill>
                  <a:srgbClr val="002060"/>
                </a:solidFill>
                <a:latin typeface="Montserrat" panose="00000500000000000000" pitchFamily="2" charset="0"/>
              </a:rPr>
              <a:t>Associated </a:t>
            </a:r>
          </a:p>
          <a:p>
            <a:pPr algn="ctr"/>
            <a:r>
              <a:rPr lang="fr-FR" b="1" dirty="0" err="1">
                <a:solidFill>
                  <a:srgbClr val="002060"/>
                </a:solidFill>
                <a:latin typeface="Montserrat" panose="00000500000000000000" pitchFamily="2" charset="0"/>
              </a:rPr>
              <a:t>Partners</a:t>
            </a:r>
            <a:endParaRPr lang="fr-FR" b="1" dirty="0">
              <a:solidFill>
                <a:srgbClr val="002060"/>
              </a:solidFill>
              <a:latin typeface="Montserrat" panose="00000500000000000000" pitchFamily="2" charset="0"/>
            </a:endParaRPr>
          </a:p>
        </p:txBody>
      </p:sp>
      <p:sp>
        <p:nvSpPr>
          <p:cNvPr id="3" name="ZoneTexte 2">
            <a:extLst>
              <a:ext uri="{FF2B5EF4-FFF2-40B4-BE49-F238E27FC236}">
                <a16:creationId xmlns:a16="http://schemas.microsoft.com/office/drawing/2014/main" id="{6EF1E0A3-DF46-F7D8-9852-100F2E0ECDCD}"/>
              </a:ext>
            </a:extLst>
          </p:cNvPr>
          <p:cNvSpPr txBox="1"/>
          <p:nvPr/>
        </p:nvSpPr>
        <p:spPr>
          <a:xfrm>
            <a:off x="675073" y="2131910"/>
            <a:ext cx="4583306" cy="523220"/>
          </a:xfrm>
          <a:prstGeom prst="rect">
            <a:avLst/>
          </a:prstGeom>
          <a:noFill/>
        </p:spPr>
        <p:txBody>
          <a:bodyPr wrap="none" rtlCol="0">
            <a:spAutoFit/>
          </a:bodyPr>
          <a:lstStyle/>
          <a:p>
            <a:pPr algn="ctr"/>
            <a:r>
              <a:rPr lang="fr-FR" b="1" dirty="0" err="1">
                <a:solidFill>
                  <a:srgbClr val="002060"/>
                </a:solidFill>
                <a:latin typeface="Montserrat" panose="00000500000000000000" pitchFamily="2" charset="0"/>
              </a:rPr>
              <a:t>Governance</a:t>
            </a:r>
            <a:r>
              <a:rPr lang="fr-FR" b="1" dirty="0">
                <a:solidFill>
                  <a:srgbClr val="002060"/>
                </a:solidFill>
                <a:latin typeface="Montserrat" panose="00000500000000000000" pitchFamily="2" charset="0"/>
              </a:rPr>
              <a:t> Projects </a:t>
            </a:r>
          </a:p>
          <a:p>
            <a:pPr algn="ctr"/>
            <a:r>
              <a:rPr lang="fr-FR" b="1" dirty="0">
                <a:solidFill>
                  <a:srgbClr val="002060"/>
                </a:solidFill>
                <a:latin typeface="Montserrat" panose="00000500000000000000" pitchFamily="2" charset="0"/>
              </a:rPr>
              <a:t>(</a:t>
            </a:r>
            <a:r>
              <a:rPr lang="fr-FR" b="1" dirty="0" err="1">
                <a:solidFill>
                  <a:srgbClr val="002060"/>
                </a:solidFill>
                <a:latin typeface="Montserrat" panose="00000500000000000000" pitchFamily="2" charset="0"/>
              </a:rPr>
              <a:t>Thematic</a:t>
            </a:r>
            <a:r>
              <a:rPr lang="fr-FR" b="1" dirty="0">
                <a:solidFill>
                  <a:srgbClr val="002060"/>
                </a:solidFill>
                <a:latin typeface="Montserrat" panose="00000500000000000000" pitchFamily="2" charset="0"/>
              </a:rPr>
              <a:t> Community / </a:t>
            </a:r>
            <a:r>
              <a:rPr lang="fr-FR" b="1" dirty="0" err="1">
                <a:solidFill>
                  <a:srgbClr val="002060"/>
                </a:solidFill>
                <a:latin typeface="Montserrat" panose="00000500000000000000" pitchFamily="2" charset="0"/>
              </a:rPr>
              <a:t>Institutional</a:t>
            </a:r>
            <a:r>
              <a:rPr lang="fr-FR" b="1" dirty="0">
                <a:solidFill>
                  <a:srgbClr val="002060"/>
                </a:solidFill>
                <a:latin typeface="Montserrat" panose="00000500000000000000" pitchFamily="2" charset="0"/>
              </a:rPr>
              <a:t> Dialogue)</a:t>
            </a:r>
          </a:p>
        </p:txBody>
      </p:sp>
    </p:spTree>
    <p:extLst>
      <p:ext uri="{BB962C8B-B14F-4D97-AF65-F5344CB8AC3E}">
        <p14:creationId xmlns:p14="http://schemas.microsoft.com/office/powerpoint/2010/main" val="267806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F81F3FC-39DE-B83A-24D4-7DB5BA294B61}"/>
            </a:ext>
          </a:extLst>
        </p:cNvPr>
        <p:cNvGrpSpPr/>
        <p:nvPr/>
      </p:nvGrpSpPr>
      <p:grpSpPr>
        <a:xfrm>
          <a:off x="0" y="0"/>
          <a:ext cx="0" cy="0"/>
          <a:chOff x="0" y="0"/>
          <a:chExt cx="0" cy="0"/>
        </a:xfrm>
      </p:grpSpPr>
      <p:sp>
        <p:nvSpPr>
          <p:cNvPr id="2" name="Google Shape;138;p4">
            <a:extLst>
              <a:ext uri="{FF2B5EF4-FFF2-40B4-BE49-F238E27FC236}">
                <a16:creationId xmlns:a16="http://schemas.microsoft.com/office/drawing/2014/main" id="{AF03F3B4-06DA-25AA-8A77-55B439FB161E}"/>
              </a:ext>
            </a:extLst>
          </p:cNvPr>
          <p:cNvSpPr txBox="1"/>
          <p:nvPr/>
        </p:nvSpPr>
        <p:spPr>
          <a:xfrm>
            <a:off x="673360" y="115363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technical-oriented results</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sp>
        <p:nvSpPr>
          <p:cNvPr id="6" name="Google Shape;271;p21">
            <a:extLst>
              <a:ext uri="{FF2B5EF4-FFF2-40B4-BE49-F238E27FC236}">
                <a16:creationId xmlns:a16="http://schemas.microsoft.com/office/drawing/2014/main" id="{B3CE7018-2EC8-3239-AE2A-97400FA17DD1}"/>
              </a:ext>
            </a:extLst>
          </p:cNvPr>
          <p:cNvSpPr txBox="1">
            <a:spLocks noGrp="1"/>
          </p:cNvSpPr>
          <p:nvPr>
            <p:ph type="body" idx="1"/>
          </p:nvPr>
        </p:nvSpPr>
        <p:spPr>
          <a:xfrm>
            <a:off x="737678" y="1892808"/>
            <a:ext cx="11000232" cy="4154984"/>
          </a:xfrm>
          <a:prstGeom prst="rect">
            <a:avLst/>
          </a:prstGeom>
          <a:noFill/>
          <a:ln>
            <a:noFill/>
          </a:ln>
        </p:spPr>
        <p:txBody>
          <a:bodyPr spcFirstLastPara="1" wrap="square" lIns="0" tIns="0" rIns="0" bIns="0" anchor="t" anchorCtr="0">
            <a:spAutoFit/>
          </a:bodyPr>
          <a:lstStyle/>
          <a:p>
            <a:pPr marL="0" lvl="0" indent="0" algn="l" rtl="0">
              <a:lnSpc>
                <a:spcPct val="150000"/>
              </a:lnSpc>
              <a:spcBef>
                <a:spcPts val="6"/>
              </a:spcBef>
              <a:spcAft>
                <a:spcPts val="0"/>
              </a:spcAft>
              <a:buClr>
                <a:srgbClr val="0F243E"/>
              </a:buClr>
              <a:buSzPts val="1600"/>
            </a:pPr>
            <a:r>
              <a:rPr lang="en-US" sz="1800" dirty="0">
                <a:solidFill>
                  <a:srgbClr val="0F243E"/>
                </a:solidFill>
                <a:latin typeface="Montserrat"/>
                <a:ea typeface="Montserrat"/>
                <a:cs typeface="Montserrat"/>
                <a:sym typeface="Montserrat"/>
              </a:rPr>
              <a:t>Territorial Antennas</a:t>
            </a:r>
            <a:r>
              <a:rPr lang="sl-SI" sz="1800" dirty="0">
                <a:solidFill>
                  <a:srgbClr val="0F243E"/>
                </a:solidFill>
                <a:latin typeface="Montserrat"/>
                <a:ea typeface="Montserrat"/>
                <a:cs typeface="Montserrat"/>
                <a:sym typeface="Montserrat"/>
              </a:rPr>
              <a:t> (8 live </a:t>
            </a:r>
            <a:r>
              <a:rPr lang="sl-SI" sz="1800" dirty="0" err="1">
                <a:solidFill>
                  <a:srgbClr val="0F243E"/>
                </a:solidFill>
                <a:latin typeface="Montserrat"/>
                <a:ea typeface="Montserrat"/>
                <a:cs typeface="Montserrat"/>
                <a:sym typeface="Montserrat"/>
              </a:rPr>
              <a:t>events</a:t>
            </a:r>
            <a:r>
              <a:rPr lang="sl-SI" sz="1800" dirty="0">
                <a:solidFill>
                  <a:srgbClr val="0F243E"/>
                </a:solidFill>
                <a:latin typeface="Montserrat"/>
                <a:ea typeface="Montserrat"/>
                <a:cs typeface="Montserrat"/>
                <a:sym typeface="Montserrat"/>
              </a:rPr>
              <a:t> is </a:t>
            </a:r>
            <a:r>
              <a:rPr lang="sl-SI" sz="1800" dirty="0" err="1">
                <a:solidFill>
                  <a:srgbClr val="0F243E"/>
                </a:solidFill>
                <a:latin typeface="Montserrat"/>
                <a:ea typeface="Montserrat"/>
                <a:cs typeface="Montserrat"/>
                <a:sym typeface="Montserrat"/>
              </a:rPr>
              <a:t>Slovenia</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Spain</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Croatia</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Italy</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Greece</a:t>
            </a:r>
            <a:r>
              <a:rPr lang="sl-SI" sz="1800" dirty="0">
                <a:solidFill>
                  <a:srgbClr val="0F243E"/>
                </a:solidFill>
                <a:latin typeface="Montserrat"/>
                <a:ea typeface="Montserrat"/>
                <a:cs typeface="Montserrat"/>
                <a:sym typeface="Montserrat"/>
              </a:rPr>
              <a:t>, BiH, Albania and </a:t>
            </a:r>
            <a:r>
              <a:rPr lang="sl-SI" sz="1800" dirty="0" err="1">
                <a:solidFill>
                  <a:srgbClr val="0F243E"/>
                </a:solidFill>
                <a:latin typeface="Montserrat"/>
                <a:ea typeface="Montserrat"/>
                <a:cs typeface="Montserrat"/>
                <a:sym typeface="Montserrat"/>
              </a:rPr>
              <a:t>Bulgaria</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which</a:t>
            </a:r>
            <a:r>
              <a:rPr lang="sl-SI" sz="1800" dirty="0">
                <a:solidFill>
                  <a:srgbClr val="0F243E"/>
                </a:solidFill>
                <a:latin typeface="Montserrat"/>
                <a:ea typeface="Montserrat"/>
                <a:cs typeface="Montserrat"/>
                <a:sym typeface="Montserrat"/>
              </a:rPr>
              <a:t> </a:t>
            </a:r>
            <a:r>
              <a:rPr lang="sl-SI" sz="1800" dirty="0" err="1">
                <a:solidFill>
                  <a:srgbClr val="0F243E"/>
                </a:solidFill>
                <a:latin typeface="Montserrat"/>
                <a:ea typeface="Montserrat"/>
                <a:cs typeface="Montserrat"/>
                <a:sym typeface="Montserrat"/>
              </a:rPr>
              <a:t>serve</a:t>
            </a:r>
            <a:r>
              <a:rPr lang="sl-SI" sz="1800" dirty="0">
                <a:solidFill>
                  <a:srgbClr val="0F243E"/>
                </a:solidFill>
                <a:latin typeface="Montserrat"/>
                <a:ea typeface="Montserrat"/>
                <a:cs typeface="Montserrat"/>
                <a:sym typeface="Montserrat"/>
              </a:rPr>
              <a:t> as </a:t>
            </a:r>
            <a:r>
              <a:rPr lang="en-US" sz="1800" dirty="0">
                <a:solidFill>
                  <a:srgbClr val="0F243E"/>
                </a:solidFill>
                <a:latin typeface="Montserrat"/>
                <a:ea typeface="Montserrat"/>
                <a:cs typeface="Montserrat"/>
                <a:sym typeface="Montserrat"/>
              </a:rPr>
              <a:t>: </a:t>
            </a:r>
            <a:endParaRPr lang="sl-SI" sz="1800" dirty="0">
              <a:solidFill>
                <a:srgbClr val="0F243E"/>
              </a:solidFill>
              <a:latin typeface="Montserrat"/>
              <a:ea typeface="Montserrat"/>
              <a:cs typeface="Montserrat"/>
              <a:sym typeface="Montserrat"/>
            </a:endParaRPr>
          </a:p>
          <a:p>
            <a:pPr marL="285750" lvl="0" indent="-285750" algn="l" rtl="0">
              <a:lnSpc>
                <a:spcPct val="150000"/>
              </a:lnSpc>
              <a:spcBef>
                <a:spcPts val="6"/>
              </a:spcBef>
              <a:spcAft>
                <a:spcPts val="0"/>
              </a:spcAft>
              <a:buClr>
                <a:srgbClr val="0F243E"/>
              </a:buClr>
              <a:buSzPts val="1600"/>
              <a:buFont typeface="Arial"/>
              <a:buChar char="•"/>
            </a:pPr>
            <a:r>
              <a:rPr lang="en-US" sz="1800" b="0" dirty="0">
                <a:solidFill>
                  <a:srgbClr val="0F243E"/>
                </a:solidFill>
              </a:rPr>
              <a:t>National entry-point of the Green Living Areas Mission: TAs</a:t>
            </a:r>
            <a:r>
              <a:rPr lang="sl-SI" sz="1800" b="0" dirty="0">
                <a:solidFill>
                  <a:srgbClr val="0F243E"/>
                </a:solidFill>
              </a:rPr>
              <a:t> </a:t>
            </a:r>
            <a:r>
              <a:rPr lang="en-US" sz="1800" b="0" dirty="0">
                <a:solidFill>
                  <a:srgbClr val="0F243E"/>
                </a:solidFill>
              </a:rPr>
              <a:t>operate as a reference contact for the community in their country, and the entry-point for any external stakeholders interested in the community results or synergies. The TAs  help disseminate calls and information coming from the TPs using the national language or respond to requests and expressions of interest.  </a:t>
            </a:r>
          </a:p>
          <a:p>
            <a:pPr marL="285750" lvl="0" indent="-285750" algn="l" rtl="0">
              <a:lnSpc>
                <a:spcPct val="150000"/>
              </a:lnSpc>
              <a:spcBef>
                <a:spcPts val="6"/>
              </a:spcBef>
              <a:spcAft>
                <a:spcPts val="0"/>
              </a:spcAft>
              <a:buClr>
                <a:srgbClr val="0F243E"/>
              </a:buClr>
              <a:buSzPts val="1600"/>
              <a:buFont typeface="Arial"/>
              <a:buChar char="•"/>
            </a:pPr>
            <a:r>
              <a:rPr lang="en-US" sz="1800" b="0" dirty="0">
                <a:solidFill>
                  <a:srgbClr val="0F243E"/>
                </a:solidFill>
              </a:rPr>
              <a:t>En</a:t>
            </a:r>
            <a:r>
              <a:rPr lang="sl-SI" sz="1800" b="0" dirty="0">
                <a:solidFill>
                  <a:srgbClr val="0F243E"/>
                </a:solidFill>
              </a:rPr>
              <a:t>s</a:t>
            </a:r>
            <a:r>
              <a:rPr lang="en-US" sz="1800" b="0" dirty="0" err="1">
                <a:solidFill>
                  <a:srgbClr val="0F243E"/>
                </a:solidFill>
              </a:rPr>
              <a:t>ure</a:t>
            </a:r>
            <a:r>
              <a:rPr lang="en-US" sz="1800" b="0" dirty="0">
                <a:solidFill>
                  <a:srgbClr val="0F243E"/>
                </a:solidFill>
              </a:rPr>
              <a:t> effective dissemination of solutions and results and operate as transfer facilitators </a:t>
            </a:r>
            <a:r>
              <a:rPr lang="sl-SI" sz="1800" b="0" dirty="0">
                <a:solidFill>
                  <a:srgbClr val="0F243E"/>
                </a:solidFill>
              </a:rPr>
              <a:t>.</a:t>
            </a:r>
          </a:p>
          <a:p>
            <a:pPr marL="285750" lvl="0" indent="-285750" algn="l" rtl="0">
              <a:lnSpc>
                <a:spcPct val="150000"/>
              </a:lnSpc>
              <a:spcBef>
                <a:spcPts val="6"/>
              </a:spcBef>
              <a:spcAft>
                <a:spcPts val="0"/>
              </a:spcAft>
              <a:buClr>
                <a:srgbClr val="0F243E"/>
              </a:buClr>
              <a:buSzPts val="1600"/>
              <a:buFont typeface="Arial"/>
              <a:buChar char="•"/>
            </a:pPr>
            <a:r>
              <a:rPr lang="en-US" sz="1800" b="0" dirty="0">
                <a:solidFill>
                  <a:srgbClr val="0F243E"/>
                </a:solidFill>
              </a:rPr>
              <a:t>Work as </a:t>
            </a:r>
            <a:r>
              <a:rPr lang="sl-SI" sz="1800" b="0" dirty="0" err="1">
                <a:solidFill>
                  <a:srgbClr val="0F243E"/>
                </a:solidFill>
              </a:rPr>
              <a:t>solution</a:t>
            </a:r>
            <a:r>
              <a:rPr lang="en-US" sz="1800" b="0" dirty="0">
                <a:solidFill>
                  <a:srgbClr val="0F243E"/>
                </a:solidFill>
              </a:rPr>
              <a:t> mainstreaming</a:t>
            </a:r>
            <a:r>
              <a:rPr lang="sl-SI" sz="1800" b="0" dirty="0">
                <a:solidFill>
                  <a:srgbClr val="0F243E"/>
                </a:solidFill>
              </a:rPr>
              <a:t>.</a:t>
            </a:r>
            <a:r>
              <a:rPr lang="en-US" sz="1800" b="0" dirty="0">
                <a:solidFill>
                  <a:srgbClr val="0F243E"/>
                </a:solidFill>
              </a:rPr>
              <a:t> </a:t>
            </a:r>
            <a:endParaRPr lang="sl-SI" sz="1800" b="0" dirty="0">
              <a:solidFill>
                <a:srgbClr val="0F243E"/>
              </a:solidFill>
            </a:endParaRPr>
          </a:p>
          <a:p>
            <a:pPr marL="285750" lvl="0" indent="-285750" algn="l" rtl="0">
              <a:lnSpc>
                <a:spcPct val="150000"/>
              </a:lnSpc>
              <a:spcBef>
                <a:spcPts val="6"/>
              </a:spcBef>
              <a:spcAft>
                <a:spcPts val="0"/>
              </a:spcAft>
              <a:buClr>
                <a:srgbClr val="0F243E"/>
              </a:buClr>
              <a:buSzPts val="1600"/>
              <a:buFont typeface="Arial"/>
              <a:buChar char="•"/>
            </a:pPr>
            <a:endParaRPr sz="1800" b="0" dirty="0">
              <a:solidFill>
                <a:srgbClr val="0F243E"/>
              </a:solidFill>
            </a:endParaRPr>
          </a:p>
        </p:txBody>
      </p:sp>
    </p:spTree>
    <p:extLst>
      <p:ext uri="{BB962C8B-B14F-4D97-AF65-F5344CB8AC3E}">
        <p14:creationId xmlns:p14="http://schemas.microsoft.com/office/powerpoint/2010/main" val="54788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10C2C9A-6318-2276-158C-B0BEB9951BC1}"/>
            </a:ext>
          </a:extLst>
        </p:cNvPr>
        <p:cNvGrpSpPr/>
        <p:nvPr/>
      </p:nvGrpSpPr>
      <p:grpSpPr>
        <a:xfrm>
          <a:off x="0" y="0"/>
          <a:ext cx="0" cy="0"/>
          <a:chOff x="0" y="0"/>
          <a:chExt cx="0" cy="0"/>
        </a:xfrm>
      </p:grpSpPr>
      <p:sp>
        <p:nvSpPr>
          <p:cNvPr id="2" name="Google Shape;138;p4">
            <a:extLst>
              <a:ext uri="{FF2B5EF4-FFF2-40B4-BE49-F238E27FC236}">
                <a16:creationId xmlns:a16="http://schemas.microsoft.com/office/drawing/2014/main" id="{C9566EBE-9332-67E2-C188-499FD4FD8E25}"/>
              </a:ext>
            </a:extLst>
          </p:cNvPr>
          <p:cNvSpPr txBox="1"/>
          <p:nvPr/>
        </p:nvSpPr>
        <p:spPr>
          <a:xfrm>
            <a:off x="673360" y="115363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technical-oriented results</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sp>
        <p:nvSpPr>
          <p:cNvPr id="6" name="Google Shape;271;p21">
            <a:extLst>
              <a:ext uri="{FF2B5EF4-FFF2-40B4-BE49-F238E27FC236}">
                <a16:creationId xmlns:a16="http://schemas.microsoft.com/office/drawing/2014/main" id="{CF787773-A48E-E1A3-2D84-C49FA84D41E0}"/>
              </a:ext>
            </a:extLst>
          </p:cNvPr>
          <p:cNvSpPr txBox="1">
            <a:spLocks noGrp="1"/>
          </p:cNvSpPr>
          <p:nvPr>
            <p:ph type="body" idx="1"/>
          </p:nvPr>
        </p:nvSpPr>
        <p:spPr>
          <a:xfrm>
            <a:off x="737678" y="1892808"/>
            <a:ext cx="11000232" cy="3739485"/>
          </a:xfrm>
          <a:prstGeom prst="rect">
            <a:avLst/>
          </a:prstGeom>
          <a:noFill/>
          <a:ln>
            <a:noFill/>
          </a:ln>
        </p:spPr>
        <p:txBody>
          <a:bodyPr spcFirstLastPara="1" wrap="square" lIns="0" tIns="0" rIns="0" bIns="0" anchor="t" anchorCtr="0">
            <a:spAutoFit/>
          </a:bodyPr>
          <a:lstStyle/>
          <a:p>
            <a:pPr marL="285750" lvl="0" indent="-285750" algn="l" rtl="0">
              <a:lnSpc>
                <a:spcPct val="150000"/>
              </a:lnSpc>
              <a:spcBef>
                <a:spcPts val="0"/>
              </a:spcBef>
              <a:spcAft>
                <a:spcPts val="0"/>
              </a:spcAft>
              <a:buClr>
                <a:srgbClr val="0F243E"/>
              </a:buClr>
              <a:buSzPts val="1600"/>
              <a:buFont typeface="Arial"/>
              <a:buChar char="•"/>
            </a:pPr>
            <a:r>
              <a:rPr lang="en-US" sz="1800" dirty="0">
                <a:solidFill>
                  <a:srgbClr val="0F243E"/>
                </a:solidFill>
                <a:latin typeface="Montserrat"/>
                <a:ea typeface="Montserrat"/>
                <a:cs typeface="Montserrat"/>
                <a:sym typeface="Montserrat"/>
              </a:rPr>
              <a:t>Thematic Community </a:t>
            </a:r>
            <a:r>
              <a:rPr lang="sl-SI" sz="1800" dirty="0">
                <a:solidFill>
                  <a:srgbClr val="0F243E"/>
                </a:solidFill>
              </a:rPr>
              <a:t>-ETU toolbox</a:t>
            </a:r>
            <a:r>
              <a:rPr lang="sl-SI" sz="1800" b="0" dirty="0">
                <a:solidFill>
                  <a:srgbClr val="0F243E"/>
                </a:solidFill>
              </a:rPr>
              <a:t> with description of the main transferable solutions  from thematic pr</a:t>
            </a:r>
            <a:r>
              <a:rPr lang="fr-FR" sz="1800" b="0" dirty="0" err="1">
                <a:solidFill>
                  <a:srgbClr val="0F243E"/>
                </a:solidFill>
              </a:rPr>
              <a:t>ojects</a:t>
            </a:r>
            <a:r>
              <a:rPr lang="fr-FR" sz="1800" b="0" dirty="0">
                <a:solidFill>
                  <a:srgbClr val="0F243E"/>
                </a:solidFill>
              </a:rPr>
              <a:t>.</a:t>
            </a:r>
          </a:p>
          <a:p>
            <a:pPr marL="285750" lvl="0" indent="-285750" algn="l" rtl="0">
              <a:lnSpc>
                <a:spcPct val="150000"/>
              </a:lnSpc>
              <a:spcBef>
                <a:spcPts val="0"/>
              </a:spcBef>
              <a:spcAft>
                <a:spcPts val="0"/>
              </a:spcAft>
              <a:buClr>
                <a:srgbClr val="0F243E"/>
              </a:buClr>
              <a:buSzPts val="1600"/>
              <a:buFont typeface="Arial"/>
              <a:buChar char="•"/>
            </a:pPr>
            <a:r>
              <a:rPr lang="en-US" sz="1800" dirty="0">
                <a:solidFill>
                  <a:srgbClr val="0F243E"/>
                </a:solidFill>
              </a:rPr>
              <a:t>Brochure: </a:t>
            </a:r>
            <a:r>
              <a:rPr lang="en-US" sz="1800" b="0" dirty="0">
                <a:solidFill>
                  <a:srgbClr val="0F243E"/>
                </a:solidFill>
              </a:rPr>
              <a:t>Catalogue of solutions to be integrated in ETU Platform.</a:t>
            </a:r>
            <a:endParaRPr lang="en-US" sz="2800" dirty="0"/>
          </a:p>
          <a:p>
            <a:pPr marL="285750" lvl="0" indent="-285750">
              <a:lnSpc>
                <a:spcPct val="150000"/>
              </a:lnSpc>
              <a:spcBef>
                <a:spcPts val="6"/>
              </a:spcBef>
              <a:buClr>
                <a:srgbClr val="0F243E"/>
              </a:buClr>
              <a:buSzPts val="1600"/>
              <a:buFont typeface="Arial"/>
              <a:buChar char="•"/>
            </a:pPr>
            <a:r>
              <a:rPr lang="en-US" sz="1800" dirty="0">
                <a:solidFill>
                  <a:srgbClr val="0F243E"/>
                </a:solidFill>
              </a:rPr>
              <a:t>Thematic Community Event: </a:t>
            </a:r>
            <a:r>
              <a:rPr lang="en-US" sz="1800" b="0" dirty="0">
                <a:solidFill>
                  <a:srgbClr val="0F243E"/>
                </a:solidFill>
              </a:rPr>
              <a:t>Forum, co-creation workshops, training (Barcelona, May 2025).</a:t>
            </a:r>
          </a:p>
          <a:p>
            <a:pPr marL="285750" lvl="0" indent="-285750">
              <a:lnSpc>
                <a:spcPct val="150000"/>
              </a:lnSpc>
              <a:spcBef>
                <a:spcPts val="6"/>
              </a:spcBef>
              <a:buClr>
                <a:srgbClr val="0F243E"/>
              </a:buClr>
              <a:buSzPts val="1600"/>
              <a:buFont typeface="Arial"/>
              <a:buChar char="•"/>
            </a:pPr>
            <a:r>
              <a:rPr lang="en-US" sz="1800" dirty="0">
                <a:solidFill>
                  <a:srgbClr val="0F243E"/>
                </a:solidFill>
              </a:rPr>
              <a:t>ETU Matrix: </a:t>
            </a:r>
          </a:p>
          <a:p>
            <a:pPr marL="285750" lvl="0" indent="-285750">
              <a:lnSpc>
                <a:spcPct val="150000"/>
              </a:lnSpc>
              <a:spcBef>
                <a:spcPts val="6"/>
              </a:spcBef>
              <a:buClr>
                <a:srgbClr val="0F243E"/>
              </a:buClr>
              <a:buSzPts val="1600"/>
              <a:buFont typeface="Arial"/>
              <a:buChar char="•"/>
            </a:pPr>
            <a:r>
              <a:rPr lang="en-US" sz="1800" dirty="0">
                <a:solidFill>
                  <a:srgbClr val="0F243E"/>
                </a:solidFill>
              </a:rPr>
              <a:t>Participation in European Fairs (EUSEW - EUWRC):</a:t>
            </a:r>
            <a:r>
              <a:rPr lang="en-US" sz="1800" b="0" dirty="0">
                <a:solidFill>
                  <a:srgbClr val="0F243E"/>
                </a:solidFill>
              </a:rPr>
              <a:t> focus on solutions from the TPs through the presentation of their results.</a:t>
            </a:r>
            <a:endParaRPr lang="en-US" sz="1800" b="0" dirty="0">
              <a:solidFill>
                <a:srgbClr val="0F243E"/>
              </a:solidFill>
              <a:highlight>
                <a:srgbClr val="FFFF00"/>
              </a:highlight>
            </a:endParaRPr>
          </a:p>
          <a:p>
            <a:pPr marL="285750" lvl="0" indent="-285750">
              <a:lnSpc>
                <a:spcPct val="150000"/>
              </a:lnSpc>
              <a:spcBef>
                <a:spcPts val="6"/>
              </a:spcBef>
              <a:buClr>
                <a:srgbClr val="0F243E"/>
              </a:buClr>
              <a:buSzPts val="1600"/>
              <a:buFont typeface="Arial"/>
              <a:buChar char="•"/>
            </a:pPr>
            <a:r>
              <a:rPr lang="en-US" sz="1800" dirty="0">
                <a:solidFill>
                  <a:srgbClr val="0F243E"/>
                </a:solidFill>
              </a:rPr>
              <a:t>Online Thematic Working Group sessions: </a:t>
            </a:r>
            <a:r>
              <a:rPr lang="en-US" sz="1800" b="0" dirty="0">
                <a:solidFill>
                  <a:srgbClr val="0F243E"/>
                </a:solidFill>
              </a:rPr>
              <a:t>focus on the deliverables/outputs of TPs.</a:t>
            </a:r>
          </a:p>
          <a:p>
            <a:pPr marL="285750" lvl="0" indent="-285750">
              <a:lnSpc>
                <a:spcPct val="150000"/>
              </a:lnSpc>
              <a:spcBef>
                <a:spcPts val="6"/>
              </a:spcBef>
              <a:buClr>
                <a:srgbClr val="0F243E"/>
              </a:buClr>
              <a:buSzPts val="1600"/>
              <a:buFont typeface="Arial"/>
              <a:buChar char="•"/>
            </a:pPr>
            <a:r>
              <a:rPr lang="en-US" sz="1800" b="0" dirty="0">
                <a:solidFill>
                  <a:srgbClr val="0F243E"/>
                </a:solidFill>
              </a:rPr>
              <a:t>Starting work </a:t>
            </a:r>
            <a:r>
              <a:rPr lang="en-US" sz="1800" dirty="0">
                <a:solidFill>
                  <a:srgbClr val="0F243E"/>
                </a:solidFill>
              </a:rPr>
              <a:t>on Joint Technical papers</a:t>
            </a:r>
            <a:r>
              <a:rPr lang="sl-SI" sz="1800" b="0" dirty="0">
                <a:solidFill>
                  <a:srgbClr val="0F243E"/>
                </a:solidFill>
              </a:rPr>
              <a:t>.</a:t>
            </a:r>
            <a:endParaRPr sz="2800" dirty="0"/>
          </a:p>
        </p:txBody>
      </p:sp>
    </p:spTree>
    <p:extLst>
      <p:ext uri="{BB962C8B-B14F-4D97-AF65-F5344CB8AC3E}">
        <p14:creationId xmlns:p14="http://schemas.microsoft.com/office/powerpoint/2010/main" val="43004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5E320E9-9517-D3EB-2949-E2A556A680C2}"/>
            </a:ext>
          </a:extLst>
        </p:cNvPr>
        <p:cNvGrpSpPr/>
        <p:nvPr/>
      </p:nvGrpSpPr>
      <p:grpSpPr>
        <a:xfrm>
          <a:off x="0" y="0"/>
          <a:ext cx="0" cy="0"/>
          <a:chOff x="0" y="0"/>
          <a:chExt cx="0" cy="0"/>
        </a:xfrm>
      </p:grpSpPr>
      <p:sp>
        <p:nvSpPr>
          <p:cNvPr id="2" name="Google Shape;138;p4">
            <a:extLst>
              <a:ext uri="{FF2B5EF4-FFF2-40B4-BE49-F238E27FC236}">
                <a16:creationId xmlns:a16="http://schemas.microsoft.com/office/drawing/2014/main" id="{F9637FFC-72AD-951D-6210-1944686CAF5B}"/>
              </a:ext>
            </a:extLst>
          </p:cNvPr>
          <p:cNvSpPr txBox="1"/>
          <p:nvPr/>
        </p:nvSpPr>
        <p:spPr>
          <a:xfrm>
            <a:off x="539186" y="115363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a:t>
            </a:r>
            <a:r>
              <a:rPr lang="fr-FR" sz="3000" b="1" i="0" dirty="0" err="1">
                <a:solidFill>
                  <a:srgbClr val="00B388"/>
                </a:solidFill>
                <a:latin typeface="Montserrat"/>
                <a:ea typeface="Montserrat"/>
                <a:cs typeface="Montserrat"/>
                <a:sym typeface="Montserrat"/>
              </a:rPr>
              <a:t>policy-oriented</a:t>
            </a:r>
            <a:r>
              <a:rPr lang="fr-FR" sz="3000" b="1" i="0" dirty="0">
                <a:solidFill>
                  <a:srgbClr val="00B388"/>
                </a:solidFill>
                <a:latin typeface="Montserrat"/>
                <a:ea typeface="Montserrat"/>
                <a:cs typeface="Montserrat"/>
                <a:sym typeface="Montserrat"/>
              </a:rPr>
              <a:t> </a:t>
            </a:r>
            <a:r>
              <a:rPr lang="fr-FR" sz="3000" b="1" i="0" dirty="0" err="1">
                <a:solidFill>
                  <a:srgbClr val="00B388"/>
                </a:solidFill>
                <a:latin typeface="Montserrat"/>
                <a:ea typeface="Montserrat"/>
                <a:cs typeface="Montserrat"/>
                <a:sym typeface="Montserrat"/>
              </a:rPr>
              <a:t>results</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sp>
        <p:nvSpPr>
          <p:cNvPr id="6" name="Google Shape;271;p21">
            <a:extLst>
              <a:ext uri="{FF2B5EF4-FFF2-40B4-BE49-F238E27FC236}">
                <a16:creationId xmlns:a16="http://schemas.microsoft.com/office/drawing/2014/main" id="{C66AA8BC-5057-7CE8-0511-68663C7E8760}"/>
              </a:ext>
            </a:extLst>
          </p:cNvPr>
          <p:cNvSpPr txBox="1">
            <a:spLocks noGrp="1"/>
          </p:cNvSpPr>
          <p:nvPr>
            <p:ph type="body" idx="1"/>
          </p:nvPr>
        </p:nvSpPr>
        <p:spPr>
          <a:xfrm>
            <a:off x="539186" y="1892808"/>
            <a:ext cx="11064550" cy="430887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i="0" u="none" strike="noStrike" kern="0" cap="none" spc="0" normalizeH="0" baseline="0" noProof="0" dirty="0">
                <a:ln>
                  <a:noFill/>
                </a:ln>
                <a:solidFill>
                  <a:srgbClr val="0F243E"/>
                </a:solidFill>
                <a:effectLst/>
                <a:uLnTx/>
                <a:uFillTx/>
                <a:latin typeface="Montserrat"/>
                <a:ea typeface="Montserrat"/>
                <a:cs typeface="Montserrat"/>
                <a:sym typeface="Montserrat"/>
              </a:rPr>
              <a:t>The Institutional Dialogue Process: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0" dirty="0">
              <a:solidFill>
                <a:srgbClr val="0F243E"/>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At public level, the Institutional Dialogue Process is a unique opportunity to experiment a concrete and effective use of policies in the various Green Living Areas Aspects:</a:t>
            </a:r>
            <a:endParaRPr kumimoji="0" lang="en-US" sz="2400" b="1" i="0" u="none" strike="noStrike" kern="0" cap="none" spc="0" normalizeH="0" baseline="0" noProof="0" dirty="0">
              <a:ln>
                <a:noFill/>
              </a:ln>
              <a:solidFill>
                <a:srgbClr val="C55A11"/>
              </a:solidFill>
              <a:effectLst/>
              <a:uLnTx/>
              <a:uFillTx/>
              <a:latin typeface="Montserrat"/>
              <a:sym typeface="Montserrat"/>
            </a:endParaRPr>
          </a:p>
          <a:p>
            <a:pPr marL="285750" marR="0" lvl="0" indent="-184150" algn="l" defTabSz="914400" rtl="0" eaLnBrk="1" fontAlgn="auto" latinLnBrk="0" hangingPunct="1">
              <a:lnSpc>
                <a:spcPct val="100000"/>
              </a:lnSpc>
              <a:spcBef>
                <a:spcPts val="0"/>
              </a:spcBef>
              <a:spcAft>
                <a:spcPts val="0"/>
              </a:spcAft>
              <a:buClr>
                <a:srgbClr val="C55A11"/>
              </a:buClr>
              <a:buSzPts val="1600"/>
              <a:buFont typeface="Arial"/>
              <a:buNone/>
              <a:tabLst/>
              <a:defRPr/>
            </a:pPr>
            <a:endPar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The objective is to identify/ exchange with / engage </a:t>
            </a:r>
            <a:r>
              <a:rPr lang="en-US" sz="1600" b="0" dirty="0">
                <a:solidFill>
                  <a:srgbClr val="0F243E"/>
                </a:solidFill>
              </a:rPr>
              <a:t>p</a:t>
            </a:r>
            <a:r>
              <a:rPr kumimoji="0" lang="en-US" sz="1600" b="0" i="0" u="none" strike="noStrike" kern="0" cap="none" spc="0" normalizeH="0" baseline="0" noProof="0" dirty="0" err="1">
                <a:ln>
                  <a:noFill/>
                </a:ln>
                <a:solidFill>
                  <a:srgbClr val="0F243E"/>
                </a:solidFill>
                <a:effectLst/>
                <a:uLnTx/>
                <a:uFillTx/>
                <a:latin typeface="Montserrat"/>
                <a:ea typeface="Montserrat"/>
                <a:cs typeface="Montserrat"/>
                <a:sym typeface="Montserrat"/>
              </a:rPr>
              <a:t>olicy</a:t>
            </a: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-oriented stakeholders to replicate, adapt and upscale public strategies, plans and policies.</a:t>
            </a:r>
            <a:endParaRPr kumimoji="0" lang="en-US" sz="2400" b="1" i="0" u="none" strike="noStrike" kern="0" cap="none" spc="0" normalizeH="0" baseline="0" noProof="0" dirty="0">
              <a:ln>
                <a:noFill/>
              </a:ln>
              <a:solidFill>
                <a:srgbClr val="C55A11"/>
              </a:solidFill>
              <a:effectLst/>
              <a:uLnTx/>
              <a:uFillTx/>
              <a:latin typeface="Montserrat"/>
              <a:sym typeface="Montserrat"/>
            </a:endParaRPr>
          </a:p>
          <a:p>
            <a:pPr marL="285750" marR="0" lvl="0" indent="-184150" algn="l" defTabSz="914400" rtl="0" eaLnBrk="1" fontAlgn="auto" latinLnBrk="0" hangingPunct="1">
              <a:lnSpc>
                <a:spcPct val="100000"/>
              </a:lnSpc>
              <a:spcBef>
                <a:spcPts val="0"/>
              </a:spcBef>
              <a:spcAft>
                <a:spcPts val="0"/>
              </a:spcAft>
              <a:buClr>
                <a:srgbClr val="C55A11"/>
              </a:buClr>
              <a:buSzPts val="1600"/>
              <a:buFont typeface="Arial"/>
              <a:buNone/>
              <a:tabLst/>
              <a:defRPr/>
            </a:pPr>
            <a:endPar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The benefits of participating in the Institutional Dialogue Process are: </a:t>
            </a:r>
            <a:endParaRPr kumimoji="0" lang="en-US" sz="2400" b="1" i="0" u="none" strike="noStrike" kern="0" cap="none" spc="0" normalizeH="0" baseline="0" noProof="0" dirty="0">
              <a:ln>
                <a:noFill/>
              </a:ln>
              <a:solidFill>
                <a:srgbClr val="C55A11"/>
              </a:solidFill>
              <a:effectLst/>
              <a:uLnTx/>
              <a:uFillTx/>
              <a:latin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800100" marR="0" lvl="1" indent="-342900" algn="l" defTabSz="914400" rtl="0" eaLnBrk="1" fontAlgn="auto" latinLnBrk="0" hangingPunct="1">
              <a:lnSpc>
                <a:spcPct val="100000"/>
              </a:lnSpc>
              <a:spcBef>
                <a:spcPts val="0"/>
              </a:spcBef>
              <a:spcAft>
                <a:spcPts val="0"/>
              </a:spcAft>
              <a:buClr>
                <a:srgbClr val="0F243E"/>
              </a:buClr>
              <a:buSzPts val="1600"/>
              <a:buFont typeface="Calibri"/>
              <a:buAutoNum type="arabicPeriod"/>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Adopting an action-oriented approach </a:t>
            </a: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F243E"/>
              </a:buClr>
              <a:buSzPts val="1600"/>
              <a:buFont typeface="Calibri"/>
              <a:buAutoNum type="arabicPeriod"/>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Discussing existing/re-use/new policy instruments</a:t>
            </a: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F243E"/>
              </a:buClr>
              <a:buSzPts val="1600"/>
              <a:buFont typeface="Calibri"/>
              <a:buAutoNum type="arabicPeriod"/>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Sharing gained knowledge</a:t>
            </a: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F243E"/>
              </a:buClr>
              <a:buSzPts val="1600"/>
              <a:buFont typeface="Calibri"/>
              <a:buAutoNum type="arabicPeriod"/>
              <a:tabLst/>
              <a:defRPr/>
            </a:pPr>
            <a:r>
              <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rPr>
              <a:t>Enriching solutions through dialogue</a:t>
            </a:r>
          </a:p>
          <a:p>
            <a:pPr marL="800100" marR="0" lvl="1" indent="-342900" algn="l" defTabSz="914400" rtl="0" eaLnBrk="1" fontAlgn="auto" latinLnBrk="0" hangingPunct="1">
              <a:lnSpc>
                <a:spcPct val="100000"/>
              </a:lnSpc>
              <a:spcBef>
                <a:spcPts val="0"/>
              </a:spcBef>
              <a:spcAft>
                <a:spcPts val="0"/>
              </a:spcAft>
              <a:buClr>
                <a:srgbClr val="0F243E"/>
              </a:buClr>
              <a:buSzPts val="1600"/>
              <a:buFont typeface="Calibri"/>
              <a:buAutoNum type="arabicPeriod"/>
              <a:tabLst/>
              <a:defRPr/>
            </a:pPr>
            <a:endParaRPr kumimoji="0" lang="en-US" sz="16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0" lvl="0" indent="0">
              <a:buClr>
                <a:srgbClr val="0F243E"/>
              </a:buClr>
              <a:buSzPts val="1600"/>
            </a:pPr>
            <a:r>
              <a:rPr lang="en-US" sz="1800" dirty="0">
                <a:solidFill>
                  <a:srgbClr val="002060"/>
                </a:solidFill>
                <a:latin typeface="Montserrat" panose="00000500000000000000" pitchFamily="2" charset="0"/>
                <a:sym typeface="Wingdings" panose="05000000000000000000" pitchFamily="2" charset="2"/>
              </a:rPr>
              <a:t> </a:t>
            </a:r>
            <a:r>
              <a:rPr lang="en-US" sz="1800" dirty="0">
                <a:solidFill>
                  <a:srgbClr val="002060"/>
                </a:solidFill>
                <a:latin typeface="Montserrat" panose="00000500000000000000" pitchFamily="2" charset="0"/>
              </a:rPr>
              <a:t>Through the EUCLID collaborative platform of </a:t>
            </a:r>
          </a:p>
          <a:p>
            <a:pPr marL="0" lvl="0" indent="0">
              <a:buClr>
                <a:srgbClr val="0F243E"/>
              </a:buClr>
              <a:buSzPts val="1600"/>
            </a:pPr>
            <a:r>
              <a:rPr lang="en-US" sz="1800" dirty="0">
                <a:solidFill>
                  <a:srgbClr val="002060"/>
                </a:solidFill>
                <a:latin typeface="Montserrat" panose="00000500000000000000" pitchFamily="2" charset="0"/>
              </a:rPr>
              <a:t>     policy-oriented solutions:</a:t>
            </a:r>
            <a:endParaRPr sz="1800" dirty="0"/>
          </a:p>
        </p:txBody>
      </p:sp>
      <p:pic>
        <p:nvPicPr>
          <p:cNvPr id="4" name="Image 3">
            <a:extLst>
              <a:ext uri="{FF2B5EF4-FFF2-40B4-BE49-F238E27FC236}">
                <a16:creationId xmlns:a16="http://schemas.microsoft.com/office/drawing/2014/main" id="{1CA81CA4-0EBA-1BA9-15C2-DB99A57B05D1}"/>
              </a:ext>
            </a:extLst>
          </p:cNvPr>
          <p:cNvPicPr>
            <a:picLocks noChangeAspect="1"/>
          </p:cNvPicPr>
          <p:nvPr/>
        </p:nvPicPr>
        <p:blipFill>
          <a:blip r:embed="rId3"/>
          <a:stretch>
            <a:fillRect/>
          </a:stretch>
        </p:blipFill>
        <p:spPr>
          <a:xfrm>
            <a:off x="7741461" y="3636247"/>
            <a:ext cx="4192873" cy="2849394"/>
          </a:xfrm>
          <a:prstGeom prst="rect">
            <a:avLst/>
          </a:prstGeom>
        </p:spPr>
      </p:pic>
    </p:spTree>
    <p:extLst>
      <p:ext uri="{BB962C8B-B14F-4D97-AF65-F5344CB8AC3E}">
        <p14:creationId xmlns:p14="http://schemas.microsoft.com/office/powerpoint/2010/main" val="23827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EF076F1-B9AF-1CE1-0B75-D8F3AEF7B0BE}"/>
            </a:ext>
          </a:extLst>
        </p:cNvPr>
        <p:cNvGrpSpPr/>
        <p:nvPr/>
      </p:nvGrpSpPr>
      <p:grpSpPr>
        <a:xfrm>
          <a:off x="0" y="0"/>
          <a:ext cx="0" cy="0"/>
          <a:chOff x="0" y="0"/>
          <a:chExt cx="0" cy="0"/>
        </a:xfrm>
      </p:grpSpPr>
      <p:sp>
        <p:nvSpPr>
          <p:cNvPr id="2" name="Google Shape;138;p4">
            <a:extLst>
              <a:ext uri="{FF2B5EF4-FFF2-40B4-BE49-F238E27FC236}">
                <a16:creationId xmlns:a16="http://schemas.microsoft.com/office/drawing/2014/main" id="{EEED49A3-2424-5CB3-D55B-06904553B2C2}"/>
              </a:ext>
            </a:extLst>
          </p:cNvPr>
          <p:cNvSpPr txBox="1"/>
          <p:nvPr/>
        </p:nvSpPr>
        <p:spPr>
          <a:xfrm>
            <a:off x="539186" y="115363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a:t>
            </a:r>
            <a:r>
              <a:rPr lang="fr-FR" sz="3000" b="1" i="0" dirty="0" err="1">
                <a:solidFill>
                  <a:srgbClr val="00B388"/>
                </a:solidFill>
                <a:latin typeface="Montserrat"/>
                <a:ea typeface="Montserrat"/>
                <a:cs typeface="Montserrat"/>
                <a:sym typeface="Montserrat"/>
              </a:rPr>
              <a:t>policy-oriented</a:t>
            </a:r>
            <a:r>
              <a:rPr lang="fr-FR" sz="3000" b="1" i="0" dirty="0">
                <a:solidFill>
                  <a:srgbClr val="00B388"/>
                </a:solidFill>
                <a:latin typeface="Montserrat"/>
                <a:ea typeface="Montserrat"/>
                <a:cs typeface="Montserrat"/>
                <a:sym typeface="Montserrat"/>
              </a:rPr>
              <a:t> </a:t>
            </a:r>
            <a:r>
              <a:rPr lang="fr-FR" sz="3000" b="1" i="0" dirty="0" err="1">
                <a:solidFill>
                  <a:srgbClr val="00B388"/>
                </a:solidFill>
                <a:latin typeface="Montserrat"/>
                <a:ea typeface="Montserrat"/>
                <a:cs typeface="Montserrat"/>
                <a:sym typeface="Montserrat"/>
              </a:rPr>
              <a:t>results</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sp>
        <p:nvSpPr>
          <p:cNvPr id="6" name="Google Shape;271;p21">
            <a:extLst>
              <a:ext uri="{FF2B5EF4-FFF2-40B4-BE49-F238E27FC236}">
                <a16:creationId xmlns:a16="http://schemas.microsoft.com/office/drawing/2014/main" id="{0D9B3222-FBAF-A222-FF00-AE3968FD2D1D}"/>
              </a:ext>
            </a:extLst>
          </p:cNvPr>
          <p:cNvSpPr txBox="1">
            <a:spLocks noGrp="1"/>
          </p:cNvSpPr>
          <p:nvPr>
            <p:ph type="body" idx="1"/>
          </p:nvPr>
        </p:nvSpPr>
        <p:spPr>
          <a:xfrm>
            <a:off x="539186" y="1892808"/>
            <a:ext cx="11064550" cy="415498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rPr>
              <a:t>The </a:t>
            </a:r>
            <a:r>
              <a:rPr kumimoji="0" lang="en-US" sz="1800" b="0" i="0" u="none" strike="noStrike" kern="0" cap="none" spc="0" normalizeH="0" baseline="0" noProof="0" dirty="0">
                <a:ln>
                  <a:noFill/>
                </a:ln>
                <a:solidFill>
                  <a:srgbClr val="0F243E"/>
                </a:solidFill>
                <a:effectLst/>
                <a:uLnTx/>
                <a:uFillTx/>
                <a:latin typeface="Montserrat"/>
                <a:sym typeface="Montserrat"/>
              </a:rPr>
              <a:t>first two </a:t>
            </a:r>
            <a:r>
              <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rPr>
              <a:t>Institutional Policy Dialogues</a:t>
            </a:r>
            <a:r>
              <a:rPr kumimoji="0" lang="en-US" sz="1800" b="0" i="0" u="none" strike="noStrike" kern="0" cap="none" spc="0" normalizeH="0" baseline="0" noProof="0" dirty="0">
                <a:ln>
                  <a:noFill/>
                </a:ln>
                <a:solidFill>
                  <a:srgbClr val="0F243E"/>
                </a:solidFill>
                <a:effectLst/>
                <a:uLnTx/>
                <a:uFillTx/>
                <a:latin typeface="Montserrat"/>
                <a:sym typeface="Montserrat"/>
              </a:rPr>
              <a:t> were</a:t>
            </a:r>
            <a:r>
              <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rPr>
              <a:t> held October 2024 and 2025, in Brussels, back-to-back with the European Week of Regions and Cities. </a:t>
            </a:r>
            <a:endParaRPr kumimoji="0" lang="en-US" sz="2600" b="0" i="0" u="none" strike="noStrike" kern="0" cap="none" spc="0" normalizeH="0" baseline="0" noProof="0" dirty="0">
              <a:ln>
                <a:noFill/>
              </a:ln>
              <a:solidFill>
                <a:srgbClr val="C55A11"/>
              </a:solidFill>
              <a:effectLst/>
              <a:uLnTx/>
              <a:uFillTx/>
              <a:latin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rPr>
              <a:t>The events brought together key Euro - Mediterranean stakeholders to discuss and </a:t>
            </a:r>
            <a:r>
              <a:rPr kumimoji="0" lang="en-US" sz="1800" b="0" i="0" u="none" strike="noStrike" kern="0" cap="none" spc="0" normalizeH="0" baseline="0" noProof="0" dirty="0" err="1">
                <a:ln>
                  <a:noFill/>
                </a:ln>
                <a:solidFill>
                  <a:srgbClr val="0F243E"/>
                </a:solidFill>
                <a:effectLst/>
                <a:uLnTx/>
                <a:uFillTx/>
                <a:latin typeface="Montserrat"/>
                <a:ea typeface="Montserrat"/>
                <a:cs typeface="Montserrat"/>
                <a:sym typeface="Montserrat"/>
              </a:rPr>
              <a:t>analyse</a:t>
            </a:r>
            <a:r>
              <a:rPr kumimoji="0" lang="en-US" sz="1800" b="0" i="0" u="none" strike="noStrike" kern="0" cap="none" spc="0" normalizeH="0" baseline="0" noProof="0" dirty="0">
                <a:ln>
                  <a:noFill/>
                </a:ln>
                <a:solidFill>
                  <a:srgbClr val="0F243E"/>
                </a:solidFill>
                <a:effectLst/>
                <a:uLnTx/>
                <a:uFillTx/>
                <a:latin typeface="Montserrat"/>
                <a:ea typeface="Montserrat"/>
                <a:cs typeface="Montserrat"/>
                <a:sym typeface="Montserrat"/>
              </a:rPr>
              <a:t> the selected policy champions from Green Living Areas’ key focus areas (6):</a:t>
            </a:r>
            <a:endParaRPr kumimoji="0" lang="en-US" sz="2600" b="1" i="0" u="none" strike="noStrike" kern="0" cap="none" spc="0" normalizeH="0" baseline="0" noProof="0" dirty="0">
              <a:ln>
                <a:noFill/>
              </a:ln>
              <a:solidFill>
                <a:srgbClr val="C55A11"/>
              </a:solidFill>
              <a:effectLst/>
              <a:uLnTx/>
              <a:uFillTx/>
              <a:latin typeface="Montserrat"/>
              <a:sym typeface="Montserrat"/>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rPr>
              <a:t>1. Green Mobility:</a:t>
            </a:r>
            <a:r>
              <a:rPr kumimoji="0" lang="en-US" sz="1700" b="1" i="0" u="none" strike="noStrike" kern="0" cap="none" spc="0" normalizeH="0" baseline="0" noProof="0" dirty="0">
                <a:ln>
                  <a:noFill/>
                </a:ln>
                <a:solidFill>
                  <a:srgbClr val="0F243E"/>
                </a:solidFill>
                <a:effectLst/>
                <a:uLnTx/>
                <a:uFillTx/>
                <a:latin typeface="Montserrat"/>
                <a:ea typeface="Montserrat"/>
                <a:cs typeface="Montserrat"/>
                <a:sym typeface="Montserrat"/>
              </a:rPr>
              <a:t> </a:t>
            </a:r>
            <a:r>
              <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rPr>
              <a:t>Policy champion: Sustainable Urban Logistics Plan (SULP) - Bologna, Italy</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rPr>
              <a:t>2. Renewable energy and economic development:  Policy champion: </a:t>
            </a:r>
            <a:r>
              <a:rPr kumimoji="0" lang="en-US" sz="1700" b="0" i="0" u="none" strike="noStrike" kern="0" cap="none" spc="0" normalizeH="0" baseline="0" noProof="0" dirty="0" err="1">
                <a:ln>
                  <a:noFill/>
                </a:ln>
                <a:solidFill>
                  <a:srgbClr val="0F243E"/>
                </a:solidFill>
                <a:effectLst/>
                <a:uLnTx/>
                <a:uFillTx/>
                <a:latin typeface="Montserrat"/>
                <a:ea typeface="Montserrat"/>
                <a:cs typeface="Montserrat"/>
                <a:sym typeface="Montserrat"/>
              </a:rPr>
              <a:t>Chalki</a:t>
            </a:r>
            <a:r>
              <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rPr>
              <a:t> Island, in the frame of GR-eco Island initiative and with the support of DAFNI Network - Greece</a:t>
            </a: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700" b="0" i="0" u="none" strike="noStrike" kern="0" cap="none" spc="0" normalizeH="0" baseline="0" noProof="0" dirty="0">
                <a:ln>
                  <a:noFill/>
                </a:ln>
                <a:solidFill>
                  <a:srgbClr val="0F243E"/>
                </a:solidFill>
                <a:effectLst/>
                <a:uLnTx/>
                <a:uFillTx/>
                <a:latin typeface="Montserrat"/>
                <a:ea typeface="Montserrat"/>
                <a:cs typeface="Montserrat"/>
                <a:sym typeface="Montserrat"/>
              </a:rPr>
              <a:t>3. A strategy for designing and implementing mobility hubs in the frame of the GREENMO thematic project, with the added value of the case study of the city of Antwerp, Belgium.</a:t>
            </a: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285750" lvl="0" indent="-285750" algn="l" rtl="0">
              <a:lnSpc>
                <a:spcPct val="150000"/>
              </a:lnSpc>
              <a:spcBef>
                <a:spcPts val="0"/>
              </a:spcBef>
              <a:spcAft>
                <a:spcPts val="0"/>
              </a:spcAft>
              <a:buClr>
                <a:srgbClr val="0F243E"/>
              </a:buClr>
              <a:buSzPts val="1600"/>
              <a:buFont typeface="Arial"/>
              <a:buChar char="•"/>
            </a:pPr>
            <a:endParaRPr sz="2800" dirty="0"/>
          </a:p>
        </p:txBody>
      </p:sp>
    </p:spTree>
    <p:extLst>
      <p:ext uri="{BB962C8B-B14F-4D97-AF65-F5344CB8AC3E}">
        <p14:creationId xmlns:p14="http://schemas.microsoft.com/office/powerpoint/2010/main" val="335275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2D11A3D-363A-8EBB-510C-2858373EE1B0}"/>
            </a:ext>
          </a:extLst>
        </p:cNvPr>
        <p:cNvGrpSpPr/>
        <p:nvPr/>
      </p:nvGrpSpPr>
      <p:grpSpPr>
        <a:xfrm>
          <a:off x="0" y="0"/>
          <a:ext cx="0" cy="0"/>
          <a:chOff x="0" y="0"/>
          <a:chExt cx="0" cy="0"/>
        </a:xfrm>
      </p:grpSpPr>
      <p:sp>
        <p:nvSpPr>
          <p:cNvPr id="2" name="Google Shape;138;p4">
            <a:extLst>
              <a:ext uri="{FF2B5EF4-FFF2-40B4-BE49-F238E27FC236}">
                <a16:creationId xmlns:a16="http://schemas.microsoft.com/office/drawing/2014/main" id="{AEA62804-B856-96BF-B98F-CBAA1477AFC2}"/>
              </a:ext>
            </a:extLst>
          </p:cNvPr>
          <p:cNvSpPr txBox="1"/>
          <p:nvPr/>
        </p:nvSpPr>
        <p:spPr>
          <a:xfrm>
            <a:off x="539186" y="1153637"/>
            <a:ext cx="11064550" cy="846386"/>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None/>
            </a:pPr>
            <a:r>
              <a:rPr lang="fr-FR" sz="3000" b="1" i="0" dirty="0">
                <a:solidFill>
                  <a:srgbClr val="00B388"/>
                </a:solidFill>
                <a:latin typeface="Montserrat"/>
                <a:ea typeface="Montserrat"/>
                <a:cs typeface="Montserrat"/>
                <a:sym typeface="Montserrat"/>
              </a:rPr>
              <a:t>Our </a:t>
            </a:r>
            <a:r>
              <a:rPr lang="fr-FR" sz="3000" b="1" i="0" dirty="0" err="1">
                <a:solidFill>
                  <a:srgbClr val="00B388"/>
                </a:solidFill>
                <a:latin typeface="Montserrat"/>
                <a:ea typeface="Montserrat"/>
                <a:cs typeface="Montserrat"/>
                <a:sym typeface="Montserrat"/>
              </a:rPr>
              <a:t>policy-oriented</a:t>
            </a:r>
            <a:r>
              <a:rPr lang="fr-FR" sz="3000" b="1" i="0" dirty="0">
                <a:solidFill>
                  <a:srgbClr val="00B388"/>
                </a:solidFill>
                <a:latin typeface="Montserrat"/>
                <a:ea typeface="Montserrat"/>
                <a:cs typeface="Montserrat"/>
                <a:sym typeface="Montserrat"/>
              </a:rPr>
              <a:t> </a:t>
            </a:r>
            <a:r>
              <a:rPr lang="fr-FR" sz="3000" b="1" i="0" dirty="0" err="1">
                <a:solidFill>
                  <a:srgbClr val="00B388"/>
                </a:solidFill>
                <a:latin typeface="Montserrat"/>
                <a:ea typeface="Montserrat"/>
                <a:cs typeface="Montserrat"/>
                <a:sym typeface="Montserrat"/>
              </a:rPr>
              <a:t>results</a:t>
            </a:r>
            <a:endParaRPr dirty="0">
              <a:solidFill>
                <a:srgbClr val="00B388"/>
              </a:solidFill>
            </a:endParaRPr>
          </a:p>
          <a:p>
            <a:pPr marL="0" lvl="0" indent="0" algn="l" rtl="0">
              <a:spcBef>
                <a:spcPts val="0"/>
              </a:spcBef>
              <a:spcAft>
                <a:spcPts val="0"/>
              </a:spcAft>
              <a:buNone/>
            </a:pPr>
            <a:endParaRPr sz="2500" b="1" i="0" dirty="0">
              <a:solidFill>
                <a:srgbClr val="00A682"/>
              </a:solidFill>
              <a:latin typeface="Montserrat"/>
              <a:ea typeface="Montserrat"/>
              <a:cs typeface="Montserrat"/>
              <a:sym typeface="Montserrat"/>
            </a:endParaRPr>
          </a:p>
        </p:txBody>
      </p:sp>
      <p:sp>
        <p:nvSpPr>
          <p:cNvPr id="6" name="Google Shape;271;p21">
            <a:extLst>
              <a:ext uri="{FF2B5EF4-FFF2-40B4-BE49-F238E27FC236}">
                <a16:creationId xmlns:a16="http://schemas.microsoft.com/office/drawing/2014/main" id="{6CCDB653-17E1-C0A9-0E2B-CCB9978F8DC3}"/>
              </a:ext>
            </a:extLst>
          </p:cNvPr>
          <p:cNvSpPr txBox="1">
            <a:spLocks noGrp="1"/>
          </p:cNvSpPr>
          <p:nvPr>
            <p:ph type="body" idx="1"/>
          </p:nvPr>
        </p:nvSpPr>
        <p:spPr>
          <a:xfrm>
            <a:off x="539186" y="1892808"/>
            <a:ext cx="11064550" cy="4278094"/>
          </a:xfrm>
          <a:prstGeom prst="rect">
            <a:avLst/>
          </a:prstGeom>
          <a:noFill/>
          <a:ln>
            <a:noFill/>
          </a:ln>
        </p:spPr>
        <p:txBody>
          <a:bodyPr spcFirstLastPara="1" wrap="square" lIns="0" tIns="0" rIns="0" bIns="0" anchor="t" anchorCtr="0">
            <a:spAutoFit/>
          </a:bodyPr>
          <a:lstStyle/>
          <a:p>
            <a:pPr marL="457200" lvl="1" indent="0"/>
            <a:endParaRPr lang="en-US" sz="1500" dirty="0">
              <a:solidFill>
                <a:srgbClr val="0F243E"/>
              </a:solidFill>
              <a:latin typeface="Montserrat"/>
              <a:ea typeface="Montserrat"/>
              <a:cs typeface="Montserrat"/>
              <a:sym typeface="Montserrat"/>
            </a:endParaRPr>
          </a:p>
          <a:p>
            <a:pPr marL="457200" lvl="1" indent="0"/>
            <a:r>
              <a:rPr lang="en-US" sz="1700" dirty="0">
                <a:solidFill>
                  <a:srgbClr val="0F243E"/>
                </a:solidFill>
                <a:latin typeface="Montserrat"/>
                <a:ea typeface="Montserrat"/>
                <a:cs typeface="Montserrat"/>
                <a:sym typeface="Montserrat"/>
              </a:rPr>
              <a:t>4. A decision-supporting policy framework designed to help local authorities plan energy transition in the frame of the LOGREENER thematic project.</a:t>
            </a:r>
            <a:endParaRPr lang="en-US" sz="1700" dirty="0">
              <a:solidFill>
                <a:schemeClr val="dk1"/>
              </a:solidFill>
            </a:endParaRPr>
          </a:p>
          <a:p>
            <a:pPr marL="457200" lvl="1" indent="0"/>
            <a:endParaRPr lang="en-US" sz="1700" dirty="0">
              <a:solidFill>
                <a:srgbClr val="0F243E"/>
              </a:solidFill>
              <a:latin typeface="Montserrat"/>
              <a:ea typeface="Montserrat"/>
              <a:cs typeface="Montserrat"/>
              <a:sym typeface="Montserrat"/>
            </a:endParaRPr>
          </a:p>
          <a:p>
            <a:pPr marL="457200" lvl="1" indent="0">
              <a:buClr>
                <a:schemeClr val="dk1"/>
              </a:buClr>
            </a:pPr>
            <a:r>
              <a:rPr lang="en-US" sz="1700" dirty="0">
                <a:solidFill>
                  <a:srgbClr val="0F243E"/>
                </a:solidFill>
                <a:latin typeface="Montserrat"/>
                <a:ea typeface="Montserrat"/>
                <a:cs typeface="Montserrat"/>
                <a:sym typeface="Montserrat"/>
              </a:rPr>
              <a:t>5. Set of "nudging" (</a:t>
            </a:r>
            <a:r>
              <a:rPr lang="en-US" sz="1700" dirty="0" err="1">
                <a:solidFill>
                  <a:srgbClr val="0F243E"/>
                </a:solidFill>
                <a:latin typeface="Montserrat"/>
                <a:ea typeface="Montserrat"/>
                <a:cs typeface="Montserrat"/>
                <a:sym typeface="Montserrat"/>
              </a:rPr>
              <a:t>behavioural</a:t>
            </a:r>
            <a:r>
              <a:rPr lang="en-US" sz="1700" dirty="0">
                <a:solidFill>
                  <a:srgbClr val="0F243E"/>
                </a:solidFill>
                <a:latin typeface="Montserrat"/>
                <a:ea typeface="Montserrat"/>
                <a:cs typeface="Montserrat"/>
                <a:sym typeface="Montserrat"/>
              </a:rPr>
              <a:t> change) strategies for urban climate change mitigation and adaptation, in the frame of the NUDGES thematic project, </a:t>
            </a:r>
          </a:p>
          <a:p>
            <a:pPr marL="457200" lvl="1" indent="0">
              <a:buClr>
                <a:schemeClr val="dk1"/>
              </a:buClr>
            </a:pPr>
            <a:endParaRPr lang="en-US" sz="1700" dirty="0">
              <a:solidFill>
                <a:srgbClr val="0F243E"/>
              </a:solidFill>
              <a:latin typeface="Montserrat"/>
              <a:ea typeface="Montserrat"/>
              <a:cs typeface="Montserrat"/>
              <a:sym typeface="Montserrat"/>
            </a:endParaRPr>
          </a:p>
          <a:p>
            <a:pPr marL="457200" lvl="1" indent="0">
              <a:buClr>
                <a:schemeClr val="dk1"/>
              </a:buClr>
            </a:pPr>
            <a:r>
              <a:rPr lang="en-US" sz="1700" dirty="0">
                <a:solidFill>
                  <a:srgbClr val="0F243E"/>
                </a:solidFill>
                <a:latin typeface="Montserrat"/>
                <a:ea typeface="Montserrat"/>
                <a:cs typeface="Montserrat"/>
                <a:sym typeface="Montserrat"/>
              </a:rPr>
              <a:t>6. Partnership between local authorities and academia for the sustainable regeneration of inner territories, in the frame of the BAUHAUS4MED thematic project, </a:t>
            </a:r>
          </a:p>
          <a:p>
            <a:pPr marL="457200" lvl="1" indent="0">
              <a:buClr>
                <a:schemeClr val="dk1"/>
              </a:buClr>
            </a:pPr>
            <a:endParaRPr lang="en-US" sz="1700" dirty="0">
              <a:solidFill>
                <a:srgbClr val="0F243E"/>
              </a:solidFill>
              <a:latin typeface="Montserrat"/>
              <a:ea typeface="Montserrat"/>
              <a:cs typeface="Montserrat"/>
              <a:sym typeface="Montserrat"/>
            </a:endParaRPr>
          </a:p>
          <a:p>
            <a:pPr marL="457200" lvl="1" indent="0"/>
            <a:r>
              <a:rPr lang="en-US" sz="1700" dirty="0">
                <a:solidFill>
                  <a:srgbClr val="0F243E"/>
                </a:solidFill>
                <a:latin typeface="Montserrat"/>
                <a:ea typeface="Montserrat"/>
                <a:cs typeface="Montserrat"/>
                <a:sym typeface="Montserrat"/>
              </a:rPr>
              <a:t>7. A Cooperative Model for Energy Communities in Catalonia, Spain.</a:t>
            </a:r>
          </a:p>
          <a:p>
            <a:pPr marL="457200" lvl="1" indent="0"/>
            <a:endParaRPr lang="en-US" sz="1700" dirty="0">
              <a:solidFill>
                <a:srgbClr val="0F243E"/>
              </a:solidFill>
              <a:latin typeface="Montserrat"/>
              <a:ea typeface="Montserrat"/>
              <a:cs typeface="Montserrat"/>
              <a:sym typeface="Montserrat"/>
            </a:endParaRPr>
          </a:p>
          <a:p>
            <a:pPr marL="457200" lvl="1" indent="0"/>
            <a:r>
              <a:rPr lang="en-US" sz="1700" dirty="0">
                <a:solidFill>
                  <a:srgbClr val="0F243E"/>
                </a:solidFill>
                <a:latin typeface="Montserrat"/>
                <a:ea typeface="Montserrat"/>
                <a:cs typeface="Montserrat"/>
                <a:sym typeface="Montserrat"/>
              </a:rPr>
              <a:t>8. The Green City Action Plan (GCAP) of the City of Karlovac, Croatia, and the Thessaloniki 2030 Climate Neutrality Action Plan, Greece.</a:t>
            </a:r>
          </a:p>
          <a:p>
            <a:pPr marL="285750" lvl="0" indent="-285750" algn="l" rtl="0">
              <a:lnSpc>
                <a:spcPct val="150000"/>
              </a:lnSpc>
              <a:spcBef>
                <a:spcPts val="0"/>
              </a:spcBef>
              <a:spcAft>
                <a:spcPts val="0"/>
              </a:spcAft>
              <a:buClr>
                <a:srgbClr val="0F243E"/>
              </a:buClr>
              <a:buSzPts val="1600"/>
              <a:buFont typeface="Arial"/>
              <a:buChar char="•"/>
            </a:pPr>
            <a:endParaRPr sz="2800" dirty="0"/>
          </a:p>
        </p:txBody>
      </p:sp>
    </p:spTree>
    <p:extLst>
      <p:ext uri="{BB962C8B-B14F-4D97-AF65-F5344CB8AC3E}">
        <p14:creationId xmlns:p14="http://schemas.microsoft.com/office/powerpoint/2010/main" val="184852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476813" y="1281802"/>
            <a:ext cx="11460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t>Next steps</a:t>
            </a:r>
            <a:endParaRPr dirty="0"/>
          </a:p>
        </p:txBody>
      </p:sp>
      <p:sp>
        <p:nvSpPr>
          <p:cNvPr id="278" name="Google Shape;278;p22"/>
          <p:cNvSpPr txBox="1">
            <a:spLocks noGrp="1"/>
          </p:cNvSpPr>
          <p:nvPr>
            <p:ph type="body" idx="1"/>
          </p:nvPr>
        </p:nvSpPr>
        <p:spPr>
          <a:xfrm>
            <a:off x="350589" y="2139862"/>
            <a:ext cx="6844868" cy="1846659"/>
          </a:xfrm>
          <a:prstGeom prst="rect">
            <a:avLst/>
          </a:prstGeom>
          <a:noFill/>
          <a:ln>
            <a:noFill/>
          </a:ln>
        </p:spPr>
        <p:txBody>
          <a:bodyPr spcFirstLastPara="1" wrap="square" lIns="0" tIns="0" rIns="0" bIns="0" anchor="t" anchorCtr="0">
            <a:spAutoFit/>
          </a:bodyPr>
          <a:lstStyle/>
          <a:p>
            <a:pPr marL="285750" lvl="0" indent="-285750" algn="just" rtl="0">
              <a:lnSpc>
                <a:spcPct val="150000"/>
              </a:lnSpc>
              <a:spcBef>
                <a:spcPts val="6"/>
              </a:spcBef>
              <a:spcAft>
                <a:spcPts val="0"/>
              </a:spcAft>
              <a:buClr>
                <a:srgbClr val="0F243E"/>
              </a:buClr>
              <a:buSzPts val="1600"/>
              <a:buFont typeface="Arial"/>
              <a:buChar char="•"/>
            </a:pPr>
            <a:r>
              <a:rPr lang="en-US" sz="1600" dirty="0">
                <a:solidFill>
                  <a:srgbClr val="0F243E"/>
                </a:solidFill>
              </a:rPr>
              <a:t>ETU Platform: </a:t>
            </a:r>
            <a:r>
              <a:rPr lang="en-US" sz="1600" b="0" dirty="0">
                <a:solidFill>
                  <a:srgbClr val="0F243E"/>
                </a:solidFill>
              </a:rPr>
              <a:t>includes the catalogue of solutions. It gathers and classifies all TP’s results and solutions: they will be available in most Mediterranean languages,  including Arabic, so Southern stakeholders can </a:t>
            </a:r>
            <a:r>
              <a:rPr lang="ca-ES" sz="1600" b="0" dirty="0">
                <a:solidFill>
                  <a:srgbClr val="0F243E"/>
                </a:solidFill>
              </a:rPr>
              <a:t> </a:t>
            </a:r>
            <a:r>
              <a:rPr lang="en-US" sz="1600" b="0" dirty="0">
                <a:solidFill>
                  <a:srgbClr val="0F243E"/>
                </a:solidFill>
              </a:rPr>
              <a:t>benefit from innovative solutions to design and  implement their climate plans. Link to be shared.</a:t>
            </a:r>
            <a:endParaRPr sz="1600" b="0" dirty="0">
              <a:solidFill>
                <a:srgbClr val="0F243E"/>
              </a:solidFill>
            </a:endParaRPr>
          </a:p>
        </p:txBody>
      </p:sp>
      <p:pic>
        <p:nvPicPr>
          <p:cNvPr id="3" name="Imagen 2" descr="Interfaz de usuario gráfica, Texto, Sitio web&#10;&#10;El contenido generado por IA puede ser incorrecto.">
            <a:extLst>
              <a:ext uri="{FF2B5EF4-FFF2-40B4-BE49-F238E27FC236}">
                <a16:creationId xmlns:a16="http://schemas.microsoft.com/office/drawing/2014/main" id="{B1A85840-CD33-C466-C3F8-56390C017E74}"/>
              </a:ext>
            </a:extLst>
          </p:cNvPr>
          <p:cNvPicPr>
            <a:picLocks noChangeAspect="1"/>
          </p:cNvPicPr>
          <p:nvPr/>
        </p:nvPicPr>
        <p:blipFill>
          <a:blip r:embed="rId3"/>
          <a:srcRect b="49241"/>
          <a:stretch>
            <a:fillRect/>
          </a:stretch>
        </p:blipFill>
        <p:spPr>
          <a:xfrm>
            <a:off x="7330965" y="1529037"/>
            <a:ext cx="4384222" cy="2457484"/>
          </a:xfrm>
          <a:prstGeom prst="rect">
            <a:avLst/>
          </a:prstGeom>
        </p:spPr>
      </p:pic>
      <p:sp>
        <p:nvSpPr>
          <p:cNvPr id="5" name="CuadroTexto 4">
            <a:extLst>
              <a:ext uri="{FF2B5EF4-FFF2-40B4-BE49-F238E27FC236}">
                <a16:creationId xmlns:a16="http://schemas.microsoft.com/office/drawing/2014/main" id="{0FD44DB7-77E8-7255-E818-789E271A5F67}"/>
              </a:ext>
            </a:extLst>
          </p:cNvPr>
          <p:cNvSpPr txBox="1"/>
          <p:nvPr/>
        </p:nvSpPr>
        <p:spPr>
          <a:xfrm>
            <a:off x="230846" y="4074153"/>
            <a:ext cx="11364598" cy="2266646"/>
          </a:xfrm>
          <a:prstGeom prst="rect">
            <a:avLst/>
          </a:prstGeom>
          <a:noFill/>
        </p:spPr>
        <p:txBody>
          <a:bodyPr wrap="square">
            <a:spAutoFit/>
          </a:bodyPr>
          <a:lstStyle/>
          <a:p>
            <a:pPr marL="285750" lvl="0" indent="-285750" algn="just" rtl="0">
              <a:lnSpc>
                <a:spcPct val="150000"/>
              </a:lnSpc>
              <a:spcBef>
                <a:spcPts val="6"/>
              </a:spcBef>
              <a:spcAft>
                <a:spcPts val="0"/>
              </a:spcAft>
              <a:buClr>
                <a:srgbClr val="0F243E"/>
              </a:buClr>
              <a:buSzPts val="1600"/>
              <a:buChar char="•"/>
            </a:pPr>
            <a:r>
              <a:rPr lang="en-US" sz="1600" b="1" dirty="0">
                <a:solidFill>
                  <a:srgbClr val="0F243E"/>
                </a:solidFill>
                <a:latin typeface="Montserrat"/>
                <a:sym typeface="Montserrat"/>
              </a:rPr>
              <a:t>Mentoring &amp; Twinning with ETU call 2 (end of year 2026) and ETU call 3</a:t>
            </a:r>
            <a:r>
              <a:rPr lang="en-US" sz="1600" dirty="0">
                <a:solidFill>
                  <a:srgbClr val="0F243E"/>
                </a:solidFill>
                <a:latin typeface="Montserrat"/>
                <a:sym typeface="Montserrat"/>
              </a:rPr>
              <a:t>: a mentoring scheme will be developed to transfer TPs solutions to strategic takers; Southern municipalities will be informed and encouraged to apply to the open call.</a:t>
            </a:r>
          </a:p>
          <a:p>
            <a:pPr marL="285750" lvl="0" indent="-285750" algn="just">
              <a:lnSpc>
                <a:spcPct val="150000"/>
              </a:lnSpc>
              <a:spcBef>
                <a:spcPts val="6"/>
              </a:spcBef>
              <a:buClr>
                <a:srgbClr val="0F243E"/>
              </a:buClr>
              <a:buSzPts val="1600"/>
              <a:buChar char="•"/>
            </a:pPr>
            <a:r>
              <a:rPr lang="en-US" sz="1600" b="1" dirty="0">
                <a:solidFill>
                  <a:srgbClr val="0F243E"/>
                </a:solidFill>
                <a:latin typeface="Montserrat"/>
                <a:sym typeface="Montserrat"/>
              </a:rPr>
              <a:t>Associated Partners in the South (from the TPs):</a:t>
            </a:r>
            <a:r>
              <a:rPr lang="en-US" sz="1600" dirty="0">
                <a:solidFill>
                  <a:srgbClr val="0F243E"/>
                </a:solidFill>
                <a:latin typeface="Montserrat"/>
                <a:sym typeface="Montserrat"/>
              </a:rPr>
              <a:t> strategic partners from the South (</a:t>
            </a:r>
            <a:r>
              <a:rPr lang="es-ES" sz="1600" dirty="0">
                <a:solidFill>
                  <a:srgbClr val="0F243E"/>
                </a:solidFill>
                <a:latin typeface="Montserrat"/>
              </a:rPr>
              <a:t>≈15</a:t>
            </a:r>
            <a:r>
              <a:rPr lang="en-US" sz="1600" dirty="0">
                <a:solidFill>
                  <a:srgbClr val="0F243E"/>
                </a:solidFill>
                <a:latin typeface="Montserrat"/>
                <a:sym typeface="Montserrat"/>
              </a:rPr>
              <a:t>) are involved in the production of results and outputs and the creation of synergies, and in translating results and outputs into Arabic and adapting them to the context.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469D5EB7-715B-757A-DDC1-50247A40BF9E}"/>
            </a:ext>
          </a:extLst>
        </p:cNvPr>
        <p:cNvGrpSpPr/>
        <p:nvPr/>
      </p:nvGrpSpPr>
      <p:grpSpPr>
        <a:xfrm>
          <a:off x="0" y="0"/>
          <a:ext cx="0" cy="0"/>
          <a:chOff x="0" y="0"/>
          <a:chExt cx="0" cy="0"/>
        </a:xfrm>
      </p:grpSpPr>
      <p:sp>
        <p:nvSpPr>
          <p:cNvPr id="277" name="Google Shape;277;p22">
            <a:extLst>
              <a:ext uri="{FF2B5EF4-FFF2-40B4-BE49-F238E27FC236}">
                <a16:creationId xmlns:a16="http://schemas.microsoft.com/office/drawing/2014/main" id="{26B6FB74-D9FF-3612-A40D-0F192BA2364A}"/>
              </a:ext>
            </a:extLst>
          </p:cNvPr>
          <p:cNvSpPr txBox="1">
            <a:spLocks noGrp="1"/>
          </p:cNvSpPr>
          <p:nvPr>
            <p:ph type="title"/>
          </p:nvPr>
        </p:nvSpPr>
        <p:spPr>
          <a:xfrm>
            <a:off x="269985" y="1292687"/>
            <a:ext cx="11460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dirty="0"/>
              <a:t>Next steps</a:t>
            </a:r>
            <a:endParaRPr dirty="0"/>
          </a:p>
        </p:txBody>
      </p:sp>
      <p:sp>
        <p:nvSpPr>
          <p:cNvPr id="278" name="Google Shape;278;p22">
            <a:extLst>
              <a:ext uri="{FF2B5EF4-FFF2-40B4-BE49-F238E27FC236}">
                <a16:creationId xmlns:a16="http://schemas.microsoft.com/office/drawing/2014/main" id="{60B0465D-BB76-A7E0-DF8B-ED61D9C40913}"/>
              </a:ext>
            </a:extLst>
          </p:cNvPr>
          <p:cNvSpPr txBox="1">
            <a:spLocks noGrp="1"/>
          </p:cNvSpPr>
          <p:nvPr>
            <p:ph type="body" idx="1"/>
          </p:nvPr>
        </p:nvSpPr>
        <p:spPr>
          <a:xfrm>
            <a:off x="350588" y="2103984"/>
            <a:ext cx="11081679" cy="3613810"/>
          </a:xfrm>
          <a:prstGeom prst="rect">
            <a:avLst/>
          </a:prstGeom>
          <a:noFill/>
          <a:ln>
            <a:noFill/>
          </a:ln>
        </p:spPr>
        <p:txBody>
          <a:bodyPr spcFirstLastPara="1" wrap="square" lIns="0" tIns="0" rIns="0" bIns="0" anchor="t" anchorCtr="0">
            <a:spAutoFit/>
          </a:bodyPr>
          <a:lstStyle/>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From 2026 (</a:t>
            </a:r>
            <a:r>
              <a:rPr lang="sl-SI" sz="1600" i="0" u="none" strike="noStrike" noProof="0" dirty="0" err="1">
                <a:solidFill>
                  <a:srgbClr val="1F497D"/>
                </a:solidFill>
                <a:effectLst/>
                <a:latin typeface="Montserrat" panose="00000500000000000000" pitchFamily="2" charset="-18"/>
              </a:rPr>
              <a:t>January</a:t>
            </a:r>
            <a:r>
              <a:rPr lang="en-US" sz="1600" i="0" u="none" strike="noStrike" noProof="0" dirty="0">
                <a:solidFill>
                  <a:srgbClr val="1F497D"/>
                </a:solidFill>
                <a:effectLst/>
                <a:latin typeface="Montserrat" panose="00000500000000000000" pitchFamily="2" charset="-18"/>
              </a:rPr>
              <a:t> – March): </a:t>
            </a:r>
            <a:r>
              <a:rPr lang="en-US" sz="1600" b="0" i="0" u="none" strike="noStrike" noProof="0" dirty="0">
                <a:solidFill>
                  <a:srgbClr val="1F497D"/>
                </a:solidFill>
                <a:effectLst/>
                <a:latin typeface="Montserrat" panose="00000500000000000000" pitchFamily="2" charset="-18"/>
              </a:rPr>
              <a:t>New series </a:t>
            </a:r>
            <a:r>
              <a:rPr lang="en-US" sz="1600" b="0" dirty="0">
                <a:solidFill>
                  <a:srgbClr val="1F497D"/>
                </a:solidFill>
                <a:latin typeface="Montserrat" panose="00000500000000000000" pitchFamily="2" charset="-18"/>
              </a:rPr>
              <a:t>of Territorial Antennas ​focusing on TP </a:t>
            </a:r>
            <a:r>
              <a:rPr lang="sl-SI" sz="1600" b="0" dirty="0">
                <a:solidFill>
                  <a:srgbClr val="1F497D"/>
                </a:solidFill>
                <a:latin typeface="Montserrat" panose="00000500000000000000" pitchFamily="2" charset="-18"/>
              </a:rPr>
              <a:t>solutions</a:t>
            </a:r>
            <a:r>
              <a:rPr lang="en-US" sz="1600" b="0" dirty="0">
                <a:solidFill>
                  <a:srgbClr val="1F497D"/>
                </a:solidFill>
                <a:latin typeface="Montserrat" panose="00000500000000000000" pitchFamily="2" charset="-18"/>
              </a:rPr>
              <a:t>.</a:t>
            </a:r>
          </a:p>
          <a:p>
            <a:pPr marL="514350" indent="-285750" algn="l" rtl="0" fontAlgn="base">
              <a:lnSpc>
                <a:spcPts val="2250"/>
              </a:lnSpc>
              <a:buFont typeface="Arial" panose="020B0604020202020204" pitchFamily="34" charset="0"/>
              <a:buChar char="•"/>
            </a:pPr>
            <a:endParaRPr lang="en-US" sz="1600" b="0" i="0" u="none" strike="noStrike" noProof="0" dirty="0">
              <a:solidFill>
                <a:srgbClr val="1F497D"/>
              </a:solidFill>
              <a:effectLst/>
              <a:latin typeface="Montserrat" panose="00000500000000000000" pitchFamily="2" charset="-18"/>
            </a:endParaRPr>
          </a:p>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Feb 2026</a:t>
            </a:r>
            <a:r>
              <a:rPr lang="en-US" sz="1600" b="0" i="0" u="none" strike="noStrike" noProof="0" dirty="0">
                <a:solidFill>
                  <a:srgbClr val="1F497D"/>
                </a:solidFill>
                <a:effectLst/>
                <a:latin typeface="Montserrat" panose="00000500000000000000" pitchFamily="2" charset="-18"/>
              </a:rPr>
              <a:t>: launch of the ETU platform</a:t>
            </a:r>
            <a:r>
              <a:rPr lang="en-US" sz="1600" b="0" i="0" noProof="0" dirty="0">
                <a:solidFill>
                  <a:srgbClr val="000000"/>
                </a:solidFill>
                <a:effectLst/>
                <a:latin typeface="Montserrat" panose="00000500000000000000" pitchFamily="2" charset="-18"/>
              </a:rPr>
              <a:t>​</a:t>
            </a:r>
            <a:endParaRPr lang="en-US" sz="1200" b="0" i="0" noProof="0" dirty="0">
              <a:solidFill>
                <a:srgbClr val="000000"/>
              </a:solidFill>
              <a:effectLst/>
              <a:latin typeface="Arial" panose="020B0604020202020204" pitchFamily="34" charset="0"/>
            </a:endParaRPr>
          </a:p>
          <a:p>
            <a:pPr marL="514350" indent="-285750" algn="l" rtl="0" fontAlgn="base">
              <a:lnSpc>
                <a:spcPts val="2250"/>
              </a:lnSpc>
              <a:buFont typeface="Arial" panose="020B0604020202020204" pitchFamily="34" charset="0"/>
              <a:buChar char="•"/>
            </a:pPr>
            <a:endParaRPr lang="en-US" sz="1600" b="0" i="0" u="none" strike="noStrike" noProof="0" dirty="0">
              <a:solidFill>
                <a:srgbClr val="1F497D"/>
              </a:solidFill>
              <a:effectLst/>
              <a:latin typeface="Montserrat" panose="00000500000000000000" pitchFamily="2" charset="-18"/>
            </a:endParaRPr>
          </a:p>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22 &amp; 23 April 2026: </a:t>
            </a:r>
            <a:r>
              <a:rPr lang="en-US" sz="1600" b="0" i="0" u="none" strike="noStrike" noProof="0" dirty="0">
                <a:solidFill>
                  <a:srgbClr val="1F497D"/>
                </a:solidFill>
                <a:effectLst/>
                <a:latin typeface="Montserrat" panose="00000500000000000000" pitchFamily="2" charset="-18"/>
              </a:rPr>
              <a:t>Thematic Community annual event in Patras (max 3 people/TP)</a:t>
            </a:r>
            <a:r>
              <a:rPr lang="en-US" sz="1600" b="0" i="0" noProof="0" dirty="0">
                <a:solidFill>
                  <a:srgbClr val="000000"/>
                </a:solidFill>
                <a:effectLst/>
                <a:latin typeface="Montserrat" panose="00000500000000000000" pitchFamily="2" charset="-18"/>
              </a:rPr>
              <a:t>​</a:t>
            </a:r>
            <a:endParaRPr lang="en-US" sz="1200" b="0" i="0" noProof="0" dirty="0">
              <a:solidFill>
                <a:srgbClr val="000000"/>
              </a:solidFill>
              <a:effectLst/>
              <a:latin typeface="Arial" panose="020B0604020202020204" pitchFamily="34" charset="0"/>
            </a:endParaRPr>
          </a:p>
          <a:p>
            <a:pPr marL="514350" indent="-285750" algn="l" rtl="0" fontAlgn="base">
              <a:lnSpc>
                <a:spcPts val="2250"/>
              </a:lnSpc>
              <a:buFont typeface="Arial" panose="020B0604020202020204" pitchFamily="34" charset="0"/>
              <a:buChar char="•"/>
            </a:pPr>
            <a:endParaRPr lang="en-US" sz="1600" b="0" i="0" u="none" strike="noStrike" noProof="0" dirty="0">
              <a:solidFill>
                <a:srgbClr val="1F497D"/>
              </a:solidFill>
              <a:effectLst/>
              <a:latin typeface="Montserrat" panose="00000500000000000000" pitchFamily="2" charset="-18"/>
            </a:endParaRPr>
          </a:p>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9-13 of June 2026: </a:t>
            </a:r>
            <a:r>
              <a:rPr lang="en-US" sz="1600" b="0" i="0" u="none" strike="noStrike" noProof="0" dirty="0">
                <a:solidFill>
                  <a:srgbClr val="1F497D"/>
                </a:solidFill>
                <a:effectLst/>
                <a:latin typeface="Montserrat" panose="00000500000000000000" pitchFamily="2" charset="-18"/>
              </a:rPr>
              <a:t>Festival of the New European Bauhaus in Brussels</a:t>
            </a:r>
            <a:r>
              <a:rPr lang="en-US" sz="1600" b="0" i="0" noProof="0" dirty="0">
                <a:solidFill>
                  <a:srgbClr val="000000"/>
                </a:solidFill>
                <a:effectLst/>
                <a:latin typeface="Montserrat" panose="00000500000000000000" pitchFamily="2" charset="-18"/>
              </a:rPr>
              <a:t>​</a:t>
            </a:r>
            <a:endParaRPr lang="en-US" sz="1200" b="0" i="0" noProof="0" dirty="0">
              <a:solidFill>
                <a:srgbClr val="000000"/>
              </a:solidFill>
              <a:effectLst/>
              <a:latin typeface="Arial" panose="020B0604020202020204" pitchFamily="34" charset="0"/>
            </a:endParaRPr>
          </a:p>
          <a:p>
            <a:pPr marL="514350" indent="-285750" algn="l" rtl="0" fontAlgn="base">
              <a:lnSpc>
                <a:spcPts val="2250"/>
              </a:lnSpc>
              <a:buFont typeface="Arial" panose="020B0604020202020204" pitchFamily="34" charset="0"/>
              <a:buChar char="•"/>
            </a:pPr>
            <a:endParaRPr lang="en-US" sz="1600" b="0" noProof="0" dirty="0">
              <a:solidFill>
                <a:srgbClr val="1F497D"/>
              </a:solidFill>
              <a:latin typeface="Montserrat" panose="00000500000000000000" pitchFamily="2" charset="-18"/>
            </a:endParaRPr>
          </a:p>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CIVITAS Forum Conference</a:t>
            </a:r>
            <a:r>
              <a:rPr lang="en-US" sz="1600" i="0" u="none" strike="noStrike" dirty="0">
                <a:solidFill>
                  <a:srgbClr val="1F497D"/>
                </a:solidFill>
                <a:effectLst/>
                <a:latin typeface="Montserrat" panose="00000500000000000000" pitchFamily="2" charset="-18"/>
              </a:rPr>
              <a:t>: </a:t>
            </a:r>
            <a:r>
              <a:rPr lang="en-US" sz="1600" b="0" noProof="0" dirty="0">
                <a:solidFill>
                  <a:srgbClr val="1F497D"/>
                </a:solidFill>
                <a:latin typeface="Montserrat" panose="00000500000000000000" pitchFamily="2" charset="-18"/>
              </a:rPr>
              <a:t>presentation of </a:t>
            </a:r>
            <a:r>
              <a:rPr lang="sl-SI" sz="1600" b="0" noProof="0" dirty="0">
                <a:solidFill>
                  <a:srgbClr val="1F497D"/>
                </a:solidFill>
                <a:latin typeface="Montserrat" panose="00000500000000000000" pitchFamily="2" charset="-18"/>
              </a:rPr>
              <a:t>the </a:t>
            </a:r>
            <a:r>
              <a:rPr lang="en-US" sz="1600" b="0" noProof="0" dirty="0">
                <a:solidFill>
                  <a:srgbClr val="1F497D"/>
                </a:solidFill>
                <a:latin typeface="Montserrat" panose="00000500000000000000" pitchFamily="2" charset="-18"/>
              </a:rPr>
              <a:t>main </a:t>
            </a:r>
            <a:r>
              <a:rPr lang="sl-SI" sz="1600" b="0" noProof="0" dirty="0">
                <a:solidFill>
                  <a:srgbClr val="1F497D"/>
                </a:solidFill>
                <a:latin typeface="Montserrat" panose="00000500000000000000" pitchFamily="2" charset="-18"/>
              </a:rPr>
              <a:t>solutions</a:t>
            </a:r>
            <a:r>
              <a:rPr lang="en-US" sz="1600" b="0" noProof="0" dirty="0">
                <a:solidFill>
                  <a:srgbClr val="1F497D"/>
                </a:solidFill>
                <a:latin typeface="Montserrat" panose="00000500000000000000" pitchFamily="2" charset="-18"/>
              </a:rPr>
              <a:t> </a:t>
            </a:r>
            <a:r>
              <a:rPr lang="ca-ES" sz="1600" b="0" noProof="0" dirty="0">
                <a:solidFill>
                  <a:srgbClr val="1F497D"/>
                </a:solidFill>
                <a:latin typeface="Montserrat" panose="00000500000000000000" pitchFamily="2" charset="-18"/>
              </a:rPr>
              <a:t>– </a:t>
            </a:r>
            <a:r>
              <a:rPr lang="ca-ES" sz="1600" b="0" noProof="0" dirty="0" err="1">
                <a:solidFill>
                  <a:srgbClr val="1F497D"/>
                </a:solidFill>
                <a:latin typeface="Montserrat" panose="00000500000000000000" pitchFamily="2" charset="-18"/>
              </a:rPr>
              <a:t>Mobility</a:t>
            </a:r>
            <a:r>
              <a:rPr lang="ca-ES" sz="1600" b="0" noProof="0" dirty="0">
                <a:solidFill>
                  <a:srgbClr val="1F497D"/>
                </a:solidFill>
                <a:latin typeface="Montserrat" panose="00000500000000000000" pitchFamily="2" charset="-18"/>
              </a:rPr>
              <a:t>.</a:t>
            </a:r>
            <a:endParaRPr lang="en-US" sz="1600" b="0" i="0" u="none" strike="noStrike" noProof="0" dirty="0">
              <a:solidFill>
                <a:srgbClr val="1F497D"/>
              </a:solidFill>
              <a:effectLst/>
              <a:latin typeface="Montserrat" panose="00000500000000000000" pitchFamily="2" charset="-18"/>
            </a:endParaRPr>
          </a:p>
          <a:p>
            <a:pPr marL="514350" indent="-285750" algn="l" rtl="0" fontAlgn="base">
              <a:lnSpc>
                <a:spcPts val="2250"/>
              </a:lnSpc>
              <a:buFont typeface="Arial" panose="020B0604020202020204" pitchFamily="34" charset="0"/>
              <a:buChar char="•"/>
            </a:pPr>
            <a:endParaRPr lang="en-US" sz="1600" b="0" noProof="0" dirty="0">
              <a:solidFill>
                <a:srgbClr val="1F497D"/>
              </a:solidFill>
              <a:latin typeface="Montserrat" panose="00000500000000000000" pitchFamily="2" charset="-18"/>
            </a:endParaRPr>
          </a:p>
          <a:p>
            <a:pPr marL="514350" indent="-285750" algn="l" rtl="0" fontAlgn="base">
              <a:lnSpc>
                <a:spcPts val="2250"/>
              </a:lnSpc>
              <a:buFont typeface="Arial" panose="020B0604020202020204" pitchFamily="34" charset="0"/>
              <a:buChar char="•"/>
            </a:pPr>
            <a:r>
              <a:rPr lang="en-US" sz="1600" i="0" u="none" strike="noStrike" noProof="0" dirty="0">
                <a:solidFill>
                  <a:srgbClr val="1F497D"/>
                </a:solidFill>
                <a:effectLst/>
                <a:latin typeface="Montserrat" panose="00000500000000000000" pitchFamily="2" charset="-18"/>
              </a:rPr>
              <a:t>End of November 2026</a:t>
            </a:r>
            <a:r>
              <a:rPr lang="en-US" sz="1600" b="0" i="0" u="none" strike="noStrike" noProof="0" dirty="0">
                <a:solidFill>
                  <a:srgbClr val="1F497D"/>
                </a:solidFill>
                <a:effectLst/>
                <a:latin typeface="Montserrat" panose="00000500000000000000" pitchFamily="2" charset="-18"/>
              </a:rPr>
              <a:t>: Mid-term event of the Interreg Euro-MED Programme</a:t>
            </a:r>
            <a:endParaRPr lang="en-US" sz="1200" b="0" i="0" noProof="0" dirty="0">
              <a:solidFill>
                <a:srgbClr val="000000"/>
              </a:solidFill>
              <a:effectLst/>
              <a:latin typeface="Arial" panose="020B0604020202020204" pitchFamily="34" charset="0"/>
            </a:endParaRPr>
          </a:p>
          <a:p>
            <a:pPr marL="285750" lvl="0" indent="-285750" algn="l" rtl="0">
              <a:lnSpc>
                <a:spcPct val="150000"/>
              </a:lnSpc>
              <a:spcBef>
                <a:spcPts val="6"/>
              </a:spcBef>
              <a:spcAft>
                <a:spcPts val="0"/>
              </a:spcAft>
              <a:buClr>
                <a:srgbClr val="0F243E"/>
              </a:buClr>
              <a:buSzPts val="1600"/>
              <a:buFont typeface="Arial"/>
              <a:buChar char="•"/>
            </a:pPr>
            <a:endParaRPr sz="1600" dirty="0">
              <a:solidFill>
                <a:srgbClr val="0F243E"/>
              </a:solidFill>
            </a:endParaRPr>
          </a:p>
        </p:txBody>
      </p:sp>
    </p:spTree>
    <p:extLst>
      <p:ext uri="{BB962C8B-B14F-4D97-AF65-F5344CB8AC3E}">
        <p14:creationId xmlns:p14="http://schemas.microsoft.com/office/powerpoint/2010/main" val="381213115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1431</Words>
  <Application>Microsoft Office PowerPoint</Application>
  <PresentationFormat>Grand écran</PresentationFormat>
  <Paragraphs>124</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Montserrat</vt:lpstr>
      <vt:lpstr>Montserrat Medium</vt:lpstr>
      <vt:lpstr>Calibri</vt:lpstr>
      <vt:lpstr>Office Theme</vt:lpstr>
      <vt:lpstr> Med Talks 2025 Green Living Areas Mission 16/12/2025 </vt:lpstr>
      <vt:lpstr>Présentation PowerPoint</vt:lpstr>
      <vt:lpstr>Présentation PowerPoint</vt:lpstr>
      <vt:lpstr>Présentation PowerPoint</vt:lpstr>
      <vt:lpstr>Présentation PowerPoint</vt:lpstr>
      <vt:lpstr>Présentation PowerPoint</vt:lpstr>
      <vt:lpstr>Présentation PowerPoint</vt:lpstr>
      <vt:lpstr>Next steps</vt:lpstr>
      <vt:lpstr>Next steps</vt:lpstr>
      <vt:lpstr>Next steps</vt:lpstr>
      <vt:lpstr>Next steps</vt:lpstr>
      <vt:lpstr>Présentation PowerPoint</vt:lpstr>
      <vt:lpstr>Join our breakout room session!</vt:lpstr>
      <vt:lpstr>Breakout room session –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Danilo Čeh</dc:creator>
  <cp:lastModifiedBy>TORTI Alison</cp:lastModifiedBy>
  <cp:revision>58</cp:revision>
  <cp:lastPrinted>2025-12-03T11:24:24Z</cp:lastPrinted>
  <dcterms:created xsi:type="dcterms:W3CDTF">2023-02-25T16:32:29Z</dcterms:created>
  <dcterms:modified xsi:type="dcterms:W3CDTF">2025-12-10T15:55:46Z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2023-01-27T00:00:00Z</vt:filetime>
  </property>
  <property fmtid="{D5CDD505-2E9C-101B-9397-08002B2CF9AE}" pid="3" name="Creator">
    <vt:lpwstr>Microsoft® PowerPoint® para Microsoft 365</vt:lpwstr>
  </property>
  <property fmtid="{D5CDD505-2E9C-101B-9397-08002B2CF9AE}" pid="4" name="LastSaved">
    <vt:filetime>2023-02-25T00:00:00Z</vt:filetime>
  </property>
  <property fmtid="{D5CDD505-2E9C-101B-9397-08002B2CF9AE}" pid="5" name="Producer">
    <vt:lpwstr>Microsoft® PowerPoint® para Microsoft 365</vt:lpwstr>
  </property>
  <property fmtid="{D5CDD505-2E9C-101B-9397-08002B2CF9AE}" pid="6" name="ContentTypeId">
    <vt:lpwstr>0x010100F42DF45E717C024598F1E67ECBBE1636</vt:lpwstr>
  </property>
  <property fmtid="{D5CDD505-2E9C-101B-9397-08002B2CF9AE}" pid="7" name="MediaServiceImageTags">
    <vt:lpwstr/>
  </property>
</Properties>
</file>